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5" r:id="rId2"/>
    <p:sldId id="356" r:id="rId3"/>
    <p:sldId id="357" r:id="rId4"/>
    <p:sldId id="358" r:id="rId5"/>
    <p:sldId id="359" r:id="rId6"/>
    <p:sldId id="360" r:id="rId7"/>
    <p:sldId id="361" r:id="rId8"/>
    <p:sldId id="362" r:id="rId9"/>
    <p:sldId id="363" r:id="rId10"/>
    <p:sldId id="364" r:id="rId11"/>
    <p:sldId id="365" r:id="rId12"/>
    <p:sldId id="366" r:id="rId13"/>
    <p:sldId id="367" r:id="rId14"/>
    <p:sldId id="368" r:id="rId15"/>
    <p:sldId id="369" r:id="rId16"/>
    <p:sldId id="370" r:id="rId17"/>
    <p:sldId id="371" r:id="rId18"/>
    <p:sldId id="372" r:id="rId19"/>
    <p:sldId id="373" r:id="rId20"/>
    <p:sldId id="374" r:id="rId21"/>
    <p:sldId id="375" r:id="rId22"/>
    <p:sldId id="376" r:id="rId23"/>
    <p:sldId id="377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3C94BA-6FA0-44CF-9262-B35FE85D85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E8B753-43B4-4D2C-B0DE-EFF51AEFD29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95036E-9232-4A7E-BBD9-9E8C253E5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50A0-93FD-43B2-B94B-7DF45E231CF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1629D-26C7-4993-8FE7-C8F89FF71A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13FECC-ACA9-44DE-B608-B4AF234AA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C03B-17CF-44C2-B104-85A401E0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866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C4B7F-7A87-45E3-AFA3-70CF10671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A1007-B1ED-44DD-9581-F1F6227B44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F48CA8-F6B6-44C1-AC7C-4DC888983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50A0-93FD-43B2-B94B-7DF45E231CF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520AA6-2D74-4E4D-8021-814C3CDBAB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4D4C25-8669-4C25-B239-6559F3991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C03B-17CF-44C2-B104-85A401E0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065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321C7-E94B-4A4F-BCD7-D9ED80C980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95CEE10-E5E5-467F-97D4-317B5C76CF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34E24D-CA95-4ACA-87AA-2DF8022BC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50A0-93FD-43B2-B94B-7DF45E231CF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4265A6-A0F1-459F-BAF3-1515EE139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4590CB-69DF-4656-9612-CC2B9D996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C03B-17CF-44C2-B104-85A401E0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39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38C63F-0BF1-47E6-A8BA-5AF6E4080A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0D523E-71BB-41B2-9FEA-BF16002F9F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7CCF95-96F0-4CCF-BF9A-AA4918B8F3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F2BB9B-7FEB-450C-A4F0-6F3857C772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50A0-93FD-43B2-B94B-7DF45E231CF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1E59B6-D1C9-4295-B660-3A6794CEB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FC2CD73-2946-4AAD-AD97-B59A955DEE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C03B-17CF-44C2-B104-85A401E0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098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A9D73-9D93-4F62-A227-50790EF920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578A1B6-DFCB-4F63-A715-4E0290581B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7387D9-FEB5-4317-B632-219387064E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CB9027-1543-4EE5-9B34-AD72D27EB0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5C02A0F-1EE0-4B09-8A78-B733708B5C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3F3ADF3-9876-4065-B3F3-763FB3CCA9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50A0-93FD-43B2-B94B-7DF45E231CF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2135C47-1B40-4EFD-8B6C-03BA70ABC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D2AA8D8-AABD-4781-A8DF-9B7B4A5B6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C03B-17CF-44C2-B104-85A401E0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40536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C497D3-CC9A-448D-8199-A2DAA0177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65D6D6-9B4F-41CE-A97F-E179C38ED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50A0-93FD-43B2-B94B-7DF45E231CF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E51637-45A3-4C9A-A764-2A1E5D41C1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153F03-9930-42D3-A22E-EE424CBE3C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C03B-17CF-44C2-B104-85A401E0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52027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E0A8A1-75C0-4E35-BAC3-82510221C2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50A0-93FD-43B2-B94B-7DF45E231CF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A6CC75-4FA5-47E8-8567-602B026BCC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46FF0C-8C0E-4011-9331-8328274868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C03B-17CF-44C2-B104-85A401E0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638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4E6F51-4BD9-48CF-B03D-B5B655D7AA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836CFD-2608-4847-8DB5-DFF21CA9F9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E15E51-5525-421B-8F25-F9FC5C9882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6A1004-F72E-43F2-90AD-6EA00673C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50A0-93FD-43B2-B94B-7DF45E231CF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73734B-95F2-4BB6-B6EF-2BD596F65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C344EB-1572-4934-A8DF-E80D042BDF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C03B-17CF-44C2-B104-85A401E0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49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FF7CBE-C411-4A70-8397-EA7608D41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817392-0D60-41E5-9368-953FB6CF380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34BB9-570A-4F32-8508-4B35FDB227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5E2C0B-773B-4BC2-B718-F17EDC64E6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50A0-93FD-43B2-B94B-7DF45E231CF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D76F61-F320-4A86-8B57-3069F4C55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474014-85E3-4DBA-AD5E-ABF43DB89A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C03B-17CF-44C2-B104-85A401E0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1525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FB5290-A85D-45E4-89E3-0BD8D9254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0EF631-C492-45DC-B380-693C9ED4E8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DAC22D-A046-4EAA-8CE6-E33C5F4429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50A0-93FD-43B2-B94B-7DF45E231CF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AEFB5D-F582-4F70-96A6-B9CB8A8F8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8A3A37-BA92-49EE-81B1-61B454C7D7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C03B-17CF-44C2-B104-85A401E0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359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3FDEF6-2224-46B0-9B5E-FA900E2B26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0CD0A58-AD3F-466C-AF4B-60CF27A806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048E99-DD55-4A32-AC2C-490AB7A60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8C50A0-93FD-43B2-B94B-7DF45E231CF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03D625-AE47-488A-A556-AE913A6A9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9FA039-9087-4AC4-8386-854251131E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DDC03B-17CF-44C2-B104-85A401E0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395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A14AFA-87A5-4E9F-B64A-98489E8F5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8983C4-6014-4B04-BF02-CC0CB85602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8098A84-10E8-45BE-A9F7-AC0BAEE043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8C50A0-93FD-43B2-B94B-7DF45E231CF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03F9C7-F1D7-4D78-AB4D-82C3F9E1091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47E928-B490-4528-94B4-7DB615DCED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DDC03B-17CF-44C2-B104-85A401E01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7146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7.png"/><Relationship Id="rId10" Type="http://schemas.openxmlformats.org/officeDocument/2006/relationships/image" Target="../media/image20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4.jp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23.png"/><Relationship Id="rId10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23.png"/><Relationship Id="rId10" Type="http://schemas.openxmlformats.org/officeDocument/2006/relationships/image" Target="../media/image20.png"/><Relationship Id="rId4" Type="http://schemas.openxmlformats.org/officeDocument/2006/relationships/image" Target="../media/image6.png"/><Relationship Id="rId9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12" Type="http://schemas.openxmlformats.org/officeDocument/2006/relationships/image" Target="../media/image2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1.png"/><Relationship Id="rId5" Type="http://schemas.openxmlformats.org/officeDocument/2006/relationships/image" Target="../media/image23.png"/><Relationship Id="rId10" Type="http://schemas.openxmlformats.org/officeDocument/2006/relationships/image" Target="../media/image20.png"/><Relationship Id="rId4" Type="http://schemas.openxmlformats.org/officeDocument/2006/relationships/image" Target="../media/image25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1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28.png"/><Relationship Id="rId9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1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25.png"/><Relationship Id="rId9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25.png"/><Relationship Id="rId9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21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17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23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25.png"/><Relationship Id="rId9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image" Target="../media/image11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15.png"/><Relationship Id="rId9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1981200"/>
              <a:ext cx="9144000" cy="1752600"/>
            </a:xfrm>
            <a:custGeom>
              <a:avLst/>
              <a:gdLst/>
              <a:ahLst/>
              <a:cxnLst/>
              <a:rect l="l" t="t" r="r" b="b"/>
              <a:pathLst>
                <a:path w="9144000" h="1752600">
                  <a:moveTo>
                    <a:pt x="9144000" y="0"/>
                  </a:moveTo>
                  <a:lnTo>
                    <a:pt x="0" y="0"/>
                  </a:lnTo>
                  <a:lnTo>
                    <a:pt x="0" y="1752600"/>
                  </a:lnTo>
                  <a:lnTo>
                    <a:pt x="9144000" y="17526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1295400" y="4114799"/>
              <a:ext cx="1112520" cy="2743200"/>
            </a:xfrm>
            <a:custGeom>
              <a:avLst/>
              <a:gdLst/>
              <a:ahLst/>
              <a:cxnLst/>
              <a:rect l="l" t="t" r="r" b="b"/>
              <a:pathLst>
                <a:path w="1112520" h="2743200">
                  <a:moveTo>
                    <a:pt x="1112202" y="0"/>
                  </a:moveTo>
                  <a:lnTo>
                    <a:pt x="0" y="0"/>
                  </a:lnTo>
                  <a:lnTo>
                    <a:pt x="0" y="2743200"/>
                  </a:lnTo>
                  <a:lnTo>
                    <a:pt x="1112202" y="274320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58495" y="2221992"/>
              <a:ext cx="1499616" cy="4770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1871472" y="1563624"/>
              <a:ext cx="6137275" cy="653415"/>
            </a:xfrm>
            <a:custGeom>
              <a:avLst/>
              <a:gdLst/>
              <a:ahLst/>
              <a:cxnLst/>
              <a:rect l="l" t="t" r="r" b="b"/>
              <a:pathLst>
                <a:path w="6137275" h="653414">
                  <a:moveTo>
                    <a:pt x="4968875" y="126"/>
                  </a:moveTo>
                  <a:lnTo>
                    <a:pt x="4892039" y="0"/>
                  </a:lnTo>
                  <a:lnTo>
                    <a:pt x="4815458" y="126"/>
                  </a:lnTo>
                  <a:lnTo>
                    <a:pt x="4739385" y="635"/>
                  </a:lnTo>
                  <a:lnTo>
                    <a:pt x="4663694" y="1397"/>
                  </a:lnTo>
                  <a:lnTo>
                    <a:pt x="4513707" y="3810"/>
                  </a:lnTo>
                  <a:lnTo>
                    <a:pt x="4439412" y="5461"/>
                  </a:lnTo>
                  <a:lnTo>
                    <a:pt x="4365498" y="7365"/>
                  </a:lnTo>
                  <a:lnTo>
                    <a:pt x="4291965" y="9525"/>
                  </a:lnTo>
                  <a:lnTo>
                    <a:pt x="4146423" y="14731"/>
                  </a:lnTo>
                  <a:lnTo>
                    <a:pt x="4002786" y="20954"/>
                  </a:lnTo>
                  <a:lnTo>
                    <a:pt x="3931666" y="24384"/>
                  </a:lnTo>
                  <a:lnTo>
                    <a:pt x="3861054" y="28066"/>
                  </a:lnTo>
                  <a:lnTo>
                    <a:pt x="3721100" y="36195"/>
                  </a:lnTo>
                  <a:lnTo>
                    <a:pt x="3583178" y="45085"/>
                  </a:lnTo>
                  <a:lnTo>
                    <a:pt x="3447288" y="54990"/>
                  </a:lnTo>
                  <a:lnTo>
                    <a:pt x="3313429" y="65531"/>
                  </a:lnTo>
                  <a:lnTo>
                    <a:pt x="3181604" y="76835"/>
                  </a:lnTo>
                  <a:lnTo>
                    <a:pt x="3051810" y="88900"/>
                  </a:lnTo>
                  <a:lnTo>
                    <a:pt x="2924175" y="101600"/>
                  </a:lnTo>
                  <a:lnTo>
                    <a:pt x="2798699" y="114808"/>
                  </a:lnTo>
                  <a:lnTo>
                    <a:pt x="2675508" y="128650"/>
                  </a:lnTo>
                  <a:lnTo>
                    <a:pt x="2554478" y="143128"/>
                  </a:lnTo>
                  <a:lnTo>
                    <a:pt x="2435605" y="157861"/>
                  </a:lnTo>
                  <a:lnTo>
                    <a:pt x="2319147" y="173227"/>
                  </a:lnTo>
                  <a:lnTo>
                    <a:pt x="2205101" y="188849"/>
                  </a:lnTo>
                  <a:lnTo>
                    <a:pt x="2093340" y="204850"/>
                  </a:lnTo>
                  <a:lnTo>
                    <a:pt x="1983866" y="221106"/>
                  </a:lnTo>
                  <a:lnTo>
                    <a:pt x="1876932" y="237616"/>
                  </a:lnTo>
                  <a:lnTo>
                    <a:pt x="1772539" y="254253"/>
                  </a:lnTo>
                  <a:lnTo>
                    <a:pt x="1670557" y="271145"/>
                  </a:lnTo>
                  <a:lnTo>
                    <a:pt x="1571116" y="288036"/>
                  </a:lnTo>
                  <a:lnTo>
                    <a:pt x="1426844" y="313563"/>
                  </a:lnTo>
                  <a:lnTo>
                    <a:pt x="1288414" y="339089"/>
                  </a:lnTo>
                  <a:lnTo>
                    <a:pt x="1156080" y="364489"/>
                  </a:lnTo>
                  <a:lnTo>
                    <a:pt x="1029842" y="389509"/>
                  </a:lnTo>
                  <a:lnTo>
                    <a:pt x="871346" y="422021"/>
                  </a:lnTo>
                  <a:lnTo>
                    <a:pt x="724153" y="453389"/>
                  </a:lnTo>
                  <a:lnTo>
                    <a:pt x="556640" y="490347"/>
                  </a:lnTo>
                  <a:lnTo>
                    <a:pt x="112648" y="591692"/>
                  </a:lnTo>
                  <a:lnTo>
                    <a:pt x="35940" y="608076"/>
                  </a:lnTo>
                  <a:lnTo>
                    <a:pt x="0" y="614934"/>
                  </a:lnTo>
                  <a:lnTo>
                    <a:pt x="32892" y="653414"/>
                  </a:lnTo>
                  <a:lnTo>
                    <a:pt x="90550" y="638301"/>
                  </a:lnTo>
                  <a:lnTo>
                    <a:pt x="211962" y="607567"/>
                  </a:lnTo>
                  <a:lnTo>
                    <a:pt x="340994" y="576072"/>
                  </a:lnTo>
                  <a:lnTo>
                    <a:pt x="477519" y="543940"/>
                  </a:lnTo>
                  <a:lnTo>
                    <a:pt x="621538" y="511428"/>
                  </a:lnTo>
                  <a:lnTo>
                    <a:pt x="772667" y="478789"/>
                  </a:lnTo>
                  <a:lnTo>
                    <a:pt x="890651" y="454278"/>
                  </a:lnTo>
                  <a:lnTo>
                    <a:pt x="1012444" y="429767"/>
                  </a:lnTo>
                  <a:lnTo>
                    <a:pt x="1137920" y="405256"/>
                  </a:lnTo>
                  <a:lnTo>
                    <a:pt x="1267205" y="381126"/>
                  </a:lnTo>
                  <a:lnTo>
                    <a:pt x="1400048" y="357124"/>
                  </a:lnTo>
                  <a:lnTo>
                    <a:pt x="1536318" y="333501"/>
                  </a:lnTo>
                  <a:lnTo>
                    <a:pt x="1676145" y="310261"/>
                  </a:lnTo>
                  <a:lnTo>
                    <a:pt x="1819275" y="287400"/>
                  </a:lnTo>
                  <a:lnTo>
                    <a:pt x="1965705" y="265175"/>
                  </a:lnTo>
                  <a:lnTo>
                    <a:pt x="2115312" y="243586"/>
                  </a:lnTo>
                  <a:lnTo>
                    <a:pt x="2268092" y="222630"/>
                  </a:lnTo>
                  <a:lnTo>
                    <a:pt x="2371598" y="209041"/>
                  </a:lnTo>
                  <a:lnTo>
                    <a:pt x="2476373" y="195961"/>
                  </a:lnTo>
                  <a:lnTo>
                    <a:pt x="2582544" y="183134"/>
                  </a:lnTo>
                  <a:lnTo>
                    <a:pt x="2689860" y="170687"/>
                  </a:lnTo>
                  <a:lnTo>
                    <a:pt x="2798572" y="158623"/>
                  </a:lnTo>
                  <a:lnTo>
                    <a:pt x="2908427" y="147065"/>
                  </a:lnTo>
                  <a:lnTo>
                    <a:pt x="3019552" y="136016"/>
                  </a:lnTo>
                  <a:lnTo>
                    <a:pt x="3131819" y="125349"/>
                  </a:lnTo>
                  <a:lnTo>
                    <a:pt x="3245230" y="115315"/>
                  </a:lnTo>
                  <a:lnTo>
                    <a:pt x="3359785" y="105663"/>
                  </a:lnTo>
                  <a:lnTo>
                    <a:pt x="3475481" y="96647"/>
                  </a:lnTo>
                  <a:lnTo>
                    <a:pt x="3592194" y="88264"/>
                  </a:lnTo>
                  <a:lnTo>
                    <a:pt x="3710051" y="80263"/>
                  </a:lnTo>
                  <a:lnTo>
                    <a:pt x="3828795" y="73025"/>
                  </a:lnTo>
                  <a:lnTo>
                    <a:pt x="3948683" y="66421"/>
                  </a:lnTo>
                  <a:lnTo>
                    <a:pt x="4069588" y="60451"/>
                  </a:lnTo>
                  <a:lnTo>
                    <a:pt x="4191380" y="55117"/>
                  </a:lnTo>
                  <a:lnTo>
                    <a:pt x="4314063" y="50418"/>
                  </a:lnTo>
                  <a:lnTo>
                    <a:pt x="4437761" y="46609"/>
                  </a:lnTo>
                  <a:lnTo>
                    <a:pt x="4562348" y="43434"/>
                  </a:lnTo>
                  <a:lnTo>
                    <a:pt x="4687697" y="40893"/>
                  </a:lnTo>
                  <a:lnTo>
                    <a:pt x="4813934" y="39370"/>
                  </a:lnTo>
                  <a:lnTo>
                    <a:pt x="4941061" y="38480"/>
                  </a:lnTo>
                  <a:lnTo>
                    <a:pt x="5068951" y="38480"/>
                  </a:lnTo>
                  <a:lnTo>
                    <a:pt x="5197602" y="39242"/>
                  </a:lnTo>
                  <a:lnTo>
                    <a:pt x="5327014" y="40893"/>
                  </a:lnTo>
                  <a:lnTo>
                    <a:pt x="5457189" y="43561"/>
                  </a:lnTo>
                  <a:lnTo>
                    <a:pt x="5588000" y="46989"/>
                  </a:lnTo>
                  <a:lnTo>
                    <a:pt x="5665088" y="52070"/>
                  </a:lnTo>
                  <a:lnTo>
                    <a:pt x="5734684" y="58165"/>
                  </a:lnTo>
                  <a:lnTo>
                    <a:pt x="5796914" y="65404"/>
                  </a:lnTo>
                  <a:lnTo>
                    <a:pt x="5852286" y="73660"/>
                  </a:lnTo>
                  <a:lnTo>
                    <a:pt x="5900928" y="82803"/>
                  </a:lnTo>
                  <a:lnTo>
                    <a:pt x="5943219" y="92837"/>
                  </a:lnTo>
                  <a:lnTo>
                    <a:pt x="6010148" y="115062"/>
                  </a:lnTo>
                  <a:lnTo>
                    <a:pt x="6055233" y="139826"/>
                  </a:lnTo>
                  <a:lnTo>
                    <a:pt x="6087363" y="180466"/>
                  </a:lnTo>
                  <a:lnTo>
                    <a:pt x="6089777" y="194690"/>
                  </a:lnTo>
                  <a:lnTo>
                    <a:pt x="6088760" y="209168"/>
                  </a:lnTo>
                  <a:lnTo>
                    <a:pt x="6066662" y="252856"/>
                  </a:lnTo>
                  <a:lnTo>
                    <a:pt x="6039611" y="281686"/>
                  </a:lnTo>
                  <a:lnTo>
                    <a:pt x="6005322" y="309625"/>
                  </a:lnTo>
                  <a:lnTo>
                    <a:pt x="5966333" y="336041"/>
                  </a:lnTo>
                  <a:lnTo>
                    <a:pt x="5925058" y="360552"/>
                  </a:lnTo>
                  <a:lnTo>
                    <a:pt x="5883909" y="382397"/>
                  </a:lnTo>
                  <a:lnTo>
                    <a:pt x="5845429" y="401065"/>
                  </a:lnTo>
                  <a:lnTo>
                    <a:pt x="5785866" y="426465"/>
                  </a:lnTo>
                  <a:lnTo>
                    <a:pt x="5776468" y="430022"/>
                  </a:lnTo>
                  <a:lnTo>
                    <a:pt x="5809742" y="427863"/>
                  </a:lnTo>
                  <a:lnTo>
                    <a:pt x="5878449" y="424561"/>
                  </a:lnTo>
                  <a:lnTo>
                    <a:pt x="5918327" y="406400"/>
                  </a:lnTo>
                  <a:lnTo>
                    <a:pt x="5952489" y="387985"/>
                  </a:lnTo>
                  <a:lnTo>
                    <a:pt x="5989828" y="365125"/>
                  </a:lnTo>
                  <a:lnTo>
                    <a:pt x="6027801" y="338709"/>
                  </a:lnTo>
                  <a:lnTo>
                    <a:pt x="6063614" y="309499"/>
                  </a:lnTo>
                  <a:lnTo>
                    <a:pt x="6094983" y="278256"/>
                  </a:lnTo>
                  <a:lnTo>
                    <a:pt x="6119368" y="245617"/>
                  </a:lnTo>
                  <a:lnTo>
                    <a:pt x="6136894" y="195706"/>
                  </a:lnTo>
                  <a:lnTo>
                    <a:pt x="6136512" y="179197"/>
                  </a:lnTo>
                  <a:lnTo>
                    <a:pt x="6111875" y="131445"/>
                  </a:lnTo>
                  <a:lnTo>
                    <a:pt x="6072758" y="101853"/>
                  </a:lnTo>
                  <a:lnTo>
                    <a:pt x="6012560" y="75056"/>
                  </a:lnTo>
                  <a:lnTo>
                    <a:pt x="5973699" y="62864"/>
                  </a:lnTo>
                  <a:lnTo>
                    <a:pt x="5928741" y="51688"/>
                  </a:lnTo>
                  <a:lnTo>
                    <a:pt x="5877179" y="41528"/>
                  </a:lnTo>
                  <a:lnTo>
                    <a:pt x="5818758" y="32512"/>
                  </a:lnTo>
                  <a:lnTo>
                    <a:pt x="5753100" y="24637"/>
                  </a:lnTo>
                  <a:lnTo>
                    <a:pt x="5679948" y="18161"/>
                  </a:lnTo>
                  <a:lnTo>
                    <a:pt x="5599049" y="13208"/>
                  </a:lnTo>
                  <a:lnTo>
                    <a:pt x="5518911" y="10287"/>
                  </a:lnTo>
                  <a:lnTo>
                    <a:pt x="5359781" y="5714"/>
                  </a:lnTo>
                  <a:lnTo>
                    <a:pt x="5280786" y="3937"/>
                  </a:lnTo>
                  <a:lnTo>
                    <a:pt x="5124069" y="1397"/>
                  </a:lnTo>
                  <a:lnTo>
                    <a:pt x="4968875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00200" y="1981200"/>
              <a:ext cx="457200" cy="457200"/>
            </a:xfrm>
            <a:prstGeom prst="rect">
              <a:avLst/>
            </a:prstGeom>
          </p:spPr>
        </p:pic>
      </p:grp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3432175" y="2268729"/>
            <a:ext cx="6555740" cy="112331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600" b="1" spc="-690" dirty="0">
                <a:latin typeface="Arial"/>
                <a:cs typeface="Arial"/>
              </a:rPr>
              <a:t>T</a:t>
            </a:r>
            <a:r>
              <a:rPr sz="3600" b="1" spc="-409" dirty="0">
                <a:latin typeface="Arial"/>
                <a:cs typeface="Arial"/>
              </a:rPr>
              <a:t>a</a:t>
            </a:r>
            <a:r>
              <a:rPr sz="3600" b="1" spc="-420" dirty="0">
                <a:latin typeface="Arial"/>
                <a:cs typeface="Arial"/>
              </a:rPr>
              <a:t>ng</a:t>
            </a:r>
            <a:r>
              <a:rPr sz="3600" b="1" spc="-445" dirty="0">
                <a:latin typeface="Arial"/>
                <a:cs typeface="Arial"/>
              </a:rPr>
              <a:t>g</a:t>
            </a:r>
            <a:r>
              <a:rPr sz="3600" b="1" spc="-420" dirty="0">
                <a:latin typeface="Arial"/>
                <a:cs typeface="Arial"/>
              </a:rPr>
              <a:t>un</a:t>
            </a:r>
            <a:r>
              <a:rPr sz="3600" b="1" spc="-15" dirty="0">
                <a:latin typeface="Arial"/>
                <a:cs typeface="Arial"/>
              </a:rPr>
              <a:t>g</a:t>
            </a:r>
            <a:r>
              <a:rPr sz="3600" b="1" spc="-560" dirty="0">
                <a:latin typeface="Arial"/>
                <a:cs typeface="Arial"/>
              </a:rPr>
              <a:t> </a:t>
            </a:r>
            <a:r>
              <a:rPr sz="3600" b="1" spc="-335" dirty="0">
                <a:latin typeface="Arial"/>
                <a:cs typeface="Arial"/>
              </a:rPr>
              <a:t>Jawab</a:t>
            </a:r>
            <a:r>
              <a:rPr sz="3600" b="1" spc="-565" dirty="0">
                <a:latin typeface="Arial"/>
                <a:cs typeface="Arial"/>
              </a:rPr>
              <a:t> </a:t>
            </a:r>
            <a:r>
              <a:rPr sz="3600" b="1" spc="-300" dirty="0">
                <a:latin typeface="Arial"/>
                <a:cs typeface="Arial"/>
              </a:rPr>
              <a:t>Sosial</a:t>
            </a:r>
            <a:r>
              <a:rPr sz="3600" b="1" spc="-350" dirty="0">
                <a:latin typeface="Arial"/>
                <a:cs typeface="Arial"/>
              </a:rPr>
              <a:t> </a:t>
            </a:r>
            <a:r>
              <a:rPr sz="3600" b="1" spc="-325" dirty="0">
                <a:latin typeface="Arial"/>
                <a:cs typeface="Arial"/>
              </a:rPr>
              <a:t>Perusahaan </a:t>
            </a:r>
            <a:r>
              <a:rPr sz="3600" b="1" spc="-20" dirty="0">
                <a:latin typeface="Arial"/>
                <a:cs typeface="Arial"/>
              </a:rPr>
              <a:t>(</a:t>
            </a:r>
            <a:r>
              <a:rPr sz="3600" b="1" spc="-390" dirty="0">
                <a:latin typeface="Arial"/>
                <a:cs typeface="Arial"/>
              </a:rPr>
              <a:t> </a:t>
            </a:r>
            <a:r>
              <a:rPr sz="3600" b="1" spc="-315" dirty="0">
                <a:latin typeface="Arial"/>
                <a:cs typeface="Arial"/>
              </a:rPr>
              <a:t>Corporate</a:t>
            </a:r>
            <a:r>
              <a:rPr sz="3600" b="1" spc="-515" dirty="0">
                <a:latin typeface="Arial"/>
                <a:cs typeface="Arial"/>
              </a:rPr>
              <a:t> </a:t>
            </a:r>
            <a:r>
              <a:rPr sz="3600" b="1" spc="-275" dirty="0">
                <a:latin typeface="Arial"/>
                <a:cs typeface="Arial"/>
              </a:rPr>
              <a:t>Social</a:t>
            </a:r>
            <a:r>
              <a:rPr sz="3600" b="1" spc="-475" dirty="0">
                <a:latin typeface="Arial"/>
                <a:cs typeface="Arial"/>
              </a:rPr>
              <a:t> </a:t>
            </a:r>
            <a:r>
              <a:rPr sz="3600" b="1" spc="-340" dirty="0">
                <a:latin typeface="Arial"/>
                <a:cs typeface="Arial"/>
              </a:rPr>
              <a:t>Responsibility</a:t>
            </a:r>
            <a:endParaRPr sz="36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0331578" y="6275323"/>
            <a:ext cx="125095" cy="22826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1400" spc="-50" dirty="0">
                <a:latin typeface="Microsoft Sans Serif"/>
                <a:cs typeface="Microsoft Sans Serif"/>
              </a:rPr>
              <a:t>1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18159"/>
              <a:ext cx="304800" cy="304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6310884"/>
              <a:ext cx="1112520" cy="547370"/>
            </a:xfrm>
            <a:custGeom>
              <a:avLst/>
              <a:gdLst/>
              <a:ahLst/>
              <a:cxnLst/>
              <a:rect l="l" t="t" r="r" b="b"/>
              <a:pathLst>
                <a:path w="1112520" h="547370">
                  <a:moveTo>
                    <a:pt x="1112202" y="0"/>
                  </a:moveTo>
                  <a:lnTo>
                    <a:pt x="0" y="0"/>
                  </a:lnTo>
                  <a:lnTo>
                    <a:pt x="0" y="546798"/>
                  </a:lnTo>
                  <a:lnTo>
                    <a:pt x="1112202" y="546798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324611" y="1773935"/>
              <a:ext cx="8496300" cy="4537075"/>
            </a:xfrm>
            <a:custGeom>
              <a:avLst/>
              <a:gdLst/>
              <a:ahLst/>
              <a:cxnLst/>
              <a:rect l="l" t="t" r="r" b="b"/>
              <a:pathLst>
                <a:path w="8496300" h="4537075">
                  <a:moveTo>
                    <a:pt x="8496300" y="0"/>
                  </a:moveTo>
                  <a:lnTo>
                    <a:pt x="0" y="0"/>
                  </a:lnTo>
                  <a:lnTo>
                    <a:pt x="0" y="4536948"/>
                  </a:lnTo>
                  <a:lnTo>
                    <a:pt x="8496300" y="4536948"/>
                  </a:lnTo>
                  <a:lnTo>
                    <a:pt x="8496300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24611" y="1773935"/>
              <a:ext cx="8496300" cy="4537075"/>
            </a:xfrm>
            <a:custGeom>
              <a:avLst/>
              <a:gdLst/>
              <a:ahLst/>
              <a:cxnLst/>
              <a:rect l="l" t="t" r="r" b="b"/>
              <a:pathLst>
                <a:path w="8496300" h="4537075">
                  <a:moveTo>
                    <a:pt x="0" y="4536948"/>
                  </a:moveTo>
                  <a:lnTo>
                    <a:pt x="8496300" y="4536948"/>
                  </a:lnTo>
                  <a:lnTo>
                    <a:pt x="8496300" y="0"/>
                  </a:lnTo>
                  <a:lnTo>
                    <a:pt x="0" y="0"/>
                  </a:lnTo>
                  <a:lnTo>
                    <a:pt x="0" y="4536948"/>
                  </a:lnTo>
                  <a:close/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2362200" y="612730"/>
            <a:ext cx="10515600" cy="830355"/>
          </a:xfrm>
          <a:prstGeom prst="rect">
            <a:avLst/>
          </a:prstGeom>
        </p:spPr>
        <p:txBody>
          <a:bodyPr vert="horz" wrap="square" lIns="0" tIns="212724" rIns="0" bIns="0" rtlCol="0" anchor="ctr">
            <a:spAutoFit/>
          </a:bodyPr>
          <a:lstStyle/>
          <a:p>
            <a:pPr marL="3135630">
              <a:lnSpc>
                <a:spcPct val="100000"/>
              </a:lnSpc>
              <a:spcBef>
                <a:spcPts val="95"/>
              </a:spcBef>
            </a:pPr>
            <a:r>
              <a:rPr sz="4000" b="1" spc="-305" dirty="0">
                <a:latin typeface="Arial"/>
                <a:cs typeface="Arial"/>
              </a:rPr>
              <a:t>Definisi</a:t>
            </a:r>
            <a:r>
              <a:rPr sz="4000" b="1" spc="-525" dirty="0">
                <a:latin typeface="Arial"/>
                <a:cs typeface="Arial"/>
              </a:rPr>
              <a:t> </a:t>
            </a:r>
            <a:r>
              <a:rPr sz="4000" b="1" spc="-565" dirty="0">
                <a:latin typeface="Arial"/>
                <a:cs typeface="Arial"/>
              </a:rPr>
              <a:t>CSR</a:t>
            </a:r>
            <a:endParaRPr sz="4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074571" y="1934667"/>
            <a:ext cx="8089265" cy="3980179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 marR="358140">
              <a:lnSpc>
                <a:spcPct val="80000"/>
              </a:lnSpc>
              <a:spcBef>
                <a:spcPts val="675"/>
              </a:spcBef>
            </a:pPr>
            <a:r>
              <a:rPr sz="2400" dirty="0">
                <a:latin typeface="Arial MT"/>
                <a:cs typeface="Arial MT"/>
              </a:rPr>
              <a:t>Definisi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b="1" dirty="0">
                <a:latin typeface="Arial"/>
                <a:cs typeface="Arial"/>
              </a:rPr>
              <a:t>CSR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(</a:t>
            </a:r>
            <a:r>
              <a:rPr sz="2400" b="1" dirty="0">
                <a:latin typeface="Arial"/>
                <a:cs typeface="Arial"/>
              </a:rPr>
              <a:t>Corporate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Social</a:t>
            </a:r>
            <a:r>
              <a:rPr sz="2400" b="1" spc="-1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Responsibility</a:t>
            </a:r>
            <a:r>
              <a:rPr sz="2400" dirty="0">
                <a:latin typeface="Arial MT"/>
                <a:cs typeface="Arial MT"/>
              </a:rPr>
              <a:t>)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adalah </a:t>
            </a:r>
            <a:r>
              <a:rPr sz="2400" dirty="0">
                <a:latin typeface="Arial MT"/>
                <a:cs typeface="Arial MT"/>
              </a:rPr>
              <a:t>suatu</a:t>
            </a:r>
            <a:r>
              <a:rPr sz="2400" spc="-1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tindakan</a:t>
            </a:r>
            <a:r>
              <a:rPr sz="2400" spc="-10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atau</a:t>
            </a:r>
            <a:r>
              <a:rPr sz="2400" spc="-1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konsep</a:t>
            </a:r>
            <a:r>
              <a:rPr sz="2400" spc="-10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yang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dilakukan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oleh </a:t>
            </a:r>
            <a:r>
              <a:rPr sz="2400" spc="-10" dirty="0">
                <a:latin typeface="Arial MT"/>
                <a:cs typeface="Arial MT"/>
              </a:rPr>
              <a:t>perusahaan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(sesuai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kemampuan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perusahaan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tersebut) </a:t>
            </a:r>
            <a:r>
              <a:rPr sz="2400" dirty="0">
                <a:latin typeface="Arial MT"/>
                <a:cs typeface="Arial MT"/>
              </a:rPr>
              <a:t>sebagai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bentuk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tanggungjawab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mereka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terhadap sosial/lingkungan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sekitar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mana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perusahaan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itu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berada.</a:t>
            </a:r>
            <a:endParaRPr sz="2400">
              <a:latin typeface="Arial MT"/>
              <a:cs typeface="Arial MT"/>
            </a:endParaRPr>
          </a:p>
          <a:p>
            <a:pPr marL="12700" marR="5080">
              <a:lnSpc>
                <a:spcPct val="80000"/>
              </a:lnSpc>
              <a:spcBef>
                <a:spcPts val="605"/>
              </a:spcBef>
            </a:pPr>
            <a:r>
              <a:rPr sz="2400" dirty="0">
                <a:latin typeface="Arial MT"/>
                <a:cs typeface="Arial MT"/>
              </a:rPr>
              <a:t>Contoh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bentuk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tanggungjawab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itu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bermacam-</a:t>
            </a:r>
            <a:r>
              <a:rPr sz="2400" dirty="0">
                <a:latin typeface="Arial MT"/>
                <a:cs typeface="Arial MT"/>
              </a:rPr>
              <a:t>macam,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mulai </a:t>
            </a:r>
            <a:r>
              <a:rPr sz="2400" dirty="0">
                <a:latin typeface="Arial MT"/>
                <a:cs typeface="Arial MT"/>
              </a:rPr>
              <a:t>dari</a:t>
            </a:r>
            <a:r>
              <a:rPr sz="2400" spc="-114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melakukan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kegiatan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yang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dapat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meningkatkan kesejahteraan</a:t>
            </a:r>
            <a:r>
              <a:rPr sz="2400" spc="-1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masyarakat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dan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perbaikan</a:t>
            </a:r>
            <a:r>
              <a:rPr sz="2400" spc="-10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lingkungan, </a:t>
            </a:r>
            <a:r>
              <a:rPr sz="2400" dirty="0">
                <a:latin typeface="Arial MT"/>
                <a:cs typeface="Arial MT"/>
              </a:rPr>
              <a:t>pemberian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beasiswa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untuk</a:t>
            </a:r>
            <a:r>
              <a:rPr sz="2400" spc="-1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anak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tidak</a:t>
            </a:r>
            <a:r>
              <a:rPr sz="2400" spc="-114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mampu,</a:t>
            </a:r>
            <a:r>
              <a:rPr sz="2400" spc="-10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pemberian </a:t>
            </a:r>
            <a:r>
              <a:rPr sz="2400" dirty="0">
                <a:latin typeface="Arial MT"/>
                <a:cs typeface="Arial MT"/>
              </a:rPr>
              <a:t>dana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untuk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pemeliharaan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fasilitas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umum,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sumbangan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untuk desa/fasilitas</a:t>
            </a:r>
            <a:r>
              <a:rPr sz="2400" spc="-10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masyarakat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yang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bersifat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sosial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dan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berguna </a:t>
            </a:r>
            <a:r>
              <a:rPr sz="2400" dirty="0">
                <a:latin typeface="Arial MT"/>
                <a:cs typeface="Arial MT"/>
              </a:rPr>
              <a:t>untuk</a:t>
            </a:r>
            <a:r>
              <a:rPr sz="2400" spc="-1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masyarakat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banyak,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khususnya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masyarakat</a:t>
            </a:r>
            <a:r>
              <a:rPr sz="2400" spc="-9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yang </a:t>
            </a:r>
            <a:r>
              <a:rPr sz="2400" dirty="0">
                <a:latin typeface="Arial MT"/>
                <a:cs typeface="Arial MT"/>
              </a:rPr>
              <a:t>berada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di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sekitar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perusahaan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tersebut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berada.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747123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675"/>
              </a:lnSpc>
            </a:pPr>
            <a:r>
              <a:rPr sz="1400" spc="-50" dirty="0">
                <a:latin typeface="Microsoft Sans Serif"/>
                <a:cs typeface="Microsoft Sans Serif"/>
              </a:rPr>
              <a:t>2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30859"/>
              <a:ext cx="304800" cy="292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05000" y="228600"/>
              <a:ext cx="7086600" cy="914400"/>
            </a:xfrm>
            <a:custGeom>
              <a:avLst/>
              <a:gdLst/>
              <a:ahLst/>
              <a:cxnLst/>
              <a:rect l="l" t="t" r="r" b="b"/>
              <a:pathLst>
                <a:path w="7086600" h="914400">
                  <a:moveTo>
                    <a:pt x="7086600" y="0"/>
                  </a:moveTo>
                  <a:lnTo>
                    <a:pt x="0" y="0"/>
                  </a:lnTo>
                  <a:lnTo>
                    <a:pt x="0" y="914400"/>
                  </a:lnTo>
                  <a:lnTo>
                    <a:pt x="7086600" y="914400"/>
                  </a:lnTo>
                  <a:lnTo>
                    <a:pt x="7086600" y="0"/>
                  </a:lnTo>
                  <a:close/>
                </a:path>
              </a:pathLst>
            </a:custGeom>
            <a:solidFill>
              <a:srgbClr val="282F1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xfrm>
            <a:off x="3429000" y="548003"/>
            <a:ext cx="7086600" cy="525785"/>
          </a:xfrm>
          <a:prstGeom prst="rect">
            <a:avLst/>
          </a:prstGeom>
          <a:solidFill>
            <a:srgbClr val="282F12"/>
          </a:solidFill>
        </p:spPr>
        <p:txBody>
          <a:bodyPr vert="horz" wrap="square" lIns="0" tIns="0" rIns="0" bIns="0" rtlCol="0" anchor="ctr">
            <a:spAutoFit/>
          </a:bodyPr>
          <a:lstStyle/>
          <a:p>
            <a:pPr marL="54610" algn="ctr">
              <a:lnSpc>
                <a:spcPts val="4065"/>
              </a:lnSpc>
            </a:pPr>
            <a:r>
              <a:rPr spc="-180" dirty="0">
                <a:solidFill>
                  <a:srgbClr val="800000"/>
                </a:solidFill>
                <a:latin typeface="Cambria"/>
                <a:cs typeface="Cambria"/>
              </a:rPr>
              <a:t>Pengertian</a:t>
            </a:r>
            <a:r>
              <a:rPr spc="-80" dirty="0">
                <a:solidFill>
                  <a:srgbClr val="800000"/>
                </a:solidFill>
                <a:latin typeface="Cambria"/>
                <a:cs typeface="Cambria"/>
              </a:rPr>
              <a:t> </a:t>
            </a:r>
            <a:r>
              <a:rPr spc="-580" dirty="0">
                <a:solidFill>
                  <a:srgbClr val="800000"/>
                </a:solidFill>
                <a:latin typeface="Cambria"/>
                <a:cs typeface="Cambria"/>
              </a:rPr>
              <a:t>CS</a:t>
            </a:r>
            <a:r>
              <a:rPr spc="-40" dirty="0">
                <a:solidFill>
                  <a:srgbClr val="800000"/>
                </a:solidFill>
                <a:latin typeface="Cambria"/>
                <a:cs typeface="Cambria"/>
              </a:rPr>
              <a:t>R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3202940" y="1921257"/>
            <a:ext cx="6728459" cy="34404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55600" marR="5080" indent="-342900" algn="just">
              <a:spcBef>
                <a:spcPts val="105"/>
              </a:spcBef>
            </a:pPr>
            <a:r>
              <a:rPr sz="3200" spc="-310" dirty="0">
                <a:latin typeface="Tahoma"/>
                <a:cs typeface="Tahoma"/>
              </a:rPr>
              <a:t>“</a:t>
            </a:r>
            <a:r>
              <a:rPr sz="3200" spc="-310" dirty="0">
                <a:solidFill>
                  <a:srgbClr val="000099"/>
                </a:solidFill>
                <a:latin typeface="Microsoft Sans Serif"/>
                <a:cs typeface="Microsoft Sans Serif"/>
              </a:rPr>
              <a:t>Corporate</a:t>
            </a:r>
            <a:r>
              <a:rPr sz="3200" spc="9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280" dirty="0">
                <a:solidFill>
                  <a:srgbClr val="000099"/>
                </a:solidFill>
                <a:latin typeface="Microsoft Sans Serif"/>
                <a:cs typeface="Microsoft Sans Serif"/>
              </a:rPr>
              <a:t>Social</a:t>
            </a:r>
            <a:r>
              <a:rPr sz="3200" spc="20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270" dirty="0">
                <a:solidFill>
                  <a:srgbClr val="000099"/>
                </a:solidFill>
                <a:latin typeface="Microsoft Sans Serif"/>
                <a:cs typeface="Microsoft Sans Serif"/>
              </a:rPr>
              <a:t>Responsibility</a:t>
            </a:r>
            <a:r>
              <a:rPr sz="3200" spc="10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340" dirty="0">
                <a:solidFill>
                  <a:srgbClr val="000099"/>
                </a:solidFill>
                <a:latin typeface="Microsoft Sans Serif"/>
                <a:cs typeface="Microsoft Sans Serif"/>
              </a:rPr>
              <a:t>(CSR)</a:t>
            </a:r>
            <a:r>
              <a:rPr sz="3200" spc="12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125" dirty="0">
                <a:solidFill>
                  <a:srgbClr val="000099"/>
                </a:solidFill>
                <a:latin typeface="Microsoft Sans Serif"/>
                <a:cs typeface="Microsoft Sans Serif"/>
              </a:rPr>
              <a:t>ialah </a:t>
            </a:r>
            <a:r>
              <a:rPr sz="3200" spc="-280" dirty="0">
                <a:solidFill>
                  <a:srgbClr val="000099"/>
                </a:solidFill>
                <a:latin typeface="Microsoft Sans Serif"/>
                <a:cs typeface="Microsoft Sans Serif"/>
              </a:rPr>
              <a:t>sebuah</a:t>
            </a:r>
            <a:r>
              <a:rPr sz="3200" spc="58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285" dirty="0">
                <a:solidFill>
                  <a:srgbClr val="000099"/>
                </a:solidFill>
                <a:latin typeface="Microsoft Sans Serif"/>
                <a:cs typeface="Microsoft Sans Serif"/>
              </a:rPr>
              <a:t>pendekatan</a:t>
            </a:r>
            <a:r>
              <a:rPr sz="3200" spc="60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280" dirty="0">
                <a:solidFill>
                  <a:srgbClr val="000099"/>
                </a:solidFill>
                <a:latin typeface="Microsoft Sans Serif"/>
                <a:cs typeface="Microsoft Sans Serif"/>
              </a:rPr>
              <a:t>dimana</a:t>
            </a:r>
            <a:r>
              <a:rPr sz="3200" spc="58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300" dirty="0">
                <a:solidFill>
                  <a:srgbClr val="000099"/>
                </a:solidFill>
                <a:latin typeface="Microsoft Sans Serif"/>
                <a:cs typeface="Microsoft Sans Serif"/>
              </a:rPr>
              <a:t>perusahaan </a:t>
            </a:r>
            <a:r>
              <a:rPr sz="3200" spc="-280" dirty="0">
                <a:solidFill>
                  <a:srgbClr val="000099"/>
                </a:solidFill>
                <a:latin typeface="Microsoft Sans Serif"/>
                <a:cs typeface="Microsoft Sans Serif"/>
              </a:rPr>
              <a:t>mengintegrasikan</a:t>
            </a:r>
            <a:r>
              <a:rPr sz="3200" spc="90" dirty="0">
                <a:solidFill>
                  <a:srgbClr val="000099"/>
                </a:solidFill>
                <a:latin typeface="Microsoft Sans Serif"/>
                <a:cs typeface="Microsoft Sans Serif"/>
              </a:rPr>
              <a:t>  </a:t>
            </a:r>
            <a:r>
              <a:rPr sz="3200" spc="-270" dirty="0">
                <a:solidFill>
                  <a:srgbClr val="000099"/>
                </a:solidFill>
                <a:latin typeface="Microsoft Sans Serif"/>
                <a:cs typeface="Microsoft Sans Serif"/>
              </a:rPr>
              <a:t>kepedulian</a:t>
            </a:r>
            <a:r>
              <a:rPr sz="3200" spc="95" dirty="0">
                <a:solidFill>
                  <a:srgbClr val="000099"/>
                </a:solidFill>
                <a:latin typeface="Microsoft Sans Serif"/>
                <a:cs typeface="Microsoft Sans Serif"/>
              </a:rPr>
              <a:t>  </a:t>
            </a:r>
            <a:r>
              <a:rPr sz="3200" dirty="0">
                <a:solidFill>
                  <a:srgbClr val="000099"/>
                </a:solidFill>
                <a:latin typeface="Microsoft Sans Serif"/>
                <a:cs typeface="Microsoft Sans Serif"/>
              </a:rPr>
              <a:t>sosial</a:t>
            </a:r>
            <a:r>
              <a:rPr sz="3200" spc="110" dirty="0">
                <a:solidFill>
                  <a:srgbClr val="000099"/>
                </a:solidFill>
                <a:latin typeface="Microsoft Sans Serif"/>
                <a:cs typeface="Microsoft Sans Serif"/>
              </a:rPr>
              <a:t>  </a:t>
            </a:r>
            <a:r>
              <a:rPr sz="3200" spc="-35" dirty="0">
                <a:solidFill>
                  <a:srgbClr val="000099"/>
                </a:solidFill>
                <a:latin typeface="Microsoft Sans Serif"/>
                <a:cs typeface="Microsoft Sans Serif"/>
              </a:rPr>
              <a:t>di </a:t>
            </a:r>
            <a:r>
              <a:rPr sz="3200" spc="-270" dirty="0">
                <a:solidFill>
                  <a:srgbClr val="000099"/>
                </a:solidFill>
                <a:latin typeface="Microsoft Sans Serif"/>
                <a:cs typeface="Microsoft Sans Serif"/>
              </a:rPr>
              <a:t>dalam</a:t>
            </a:r>
            <a:r>
              <a:rPr sz="3200" spc="5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195" dirty="0">
                <a:solidFill>
                  <a:srgbClr val="000099"/>
                </a:solidFill>
                <a:latin typeface="Microsoft Sans Serif"/>
                <a:cs typeface="Microsoft Sans Serif"/>
              </a:rPr>
              <a:t>operasi</a:t>
            </a:r>
            <a:r>
              <a:rPr sz="3200" spc="8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155" dirty="0">
                <a:solidFill>
                  <a:srgbClr val="000099"/>
                </a:solidFill>
                <a:latin typeface="Microsoft Sans Serif"/>
                <a:cs typeface="Microsoft Sans Serif"/>
              </a:rPr>
              <a:t>bisnis</a:t>
            </a:r>
            <a:r>
              <a:rPr sz="3200" spc="12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280" dirty="0">
                <a:solidFill>
                  <a:srgbClr val="000099"/>
                </a:solidFill>
                <a:latin typeface="Microsoft Sans Serif"/>
                <a:cs typeface="Microsoft Sans Serif"/>
              </a:rPr>
              <a:t>mereka</a:t>
            </a:r>
            <a:r>
              <a:rPr sz="3200" spc="7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95" dirty="0">
                <a:solidFill>
                  <a:srgbClr val="000099"/>
                </a:solidFill>
                <a:latin typeface="Microsoft Sans Serif"/>
                <a:cs typeface="Microsoft Sans Serif"/>
              </a:rPr>
              <a:t>dan</a:t>
            </a:r>
            <a:r>
              <a:rPr sz="3200" spc="7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280" dirty="0">
                <a:solidFill>
                  <a:srgbClr val="000099"/>
                </a:solidFill>
                <a:latin typeface="Microsoft Sans Serif"/>
                <a:cs typeface="Microsoft Sans Serif"/>
              </a:rPr>
              <a:t>dalam </a:t>
            </a:r>
            <a:r>
              <a:rPr sz="3200" spc="-245" dirty="0">
                <a:solidFill>
                  <a:srgbClr val="000099"/>
                </a:solidFill>
                <a:latin typeface="Microsoft Sans Serif"/>
                <a:cs typeface="Microsoft Sans Serif"/>
              </a:rPr>
              <a:t>interaksi</a:t>
            </a:r>
            <a:r>
              <a:rPr sz="3200" spc="9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330" dirty="0">
                <a:solidFill>
                  <a:srgbClr val="000099"/>
                </a:solidFill>
                <a:latin typeface="Microsoft Sans Serif"/>
                <a:cs typeface="Microsoft Sans Serif"/>
              </a:rPr>
              <a:t>mereka</a:t>
            </a:r>
            <a:r>
              <a:rPr sz="3200" spc="114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340" dirty="0">
                <a:solidFill>
                  <a:srgbClr val="000099"/>
                </a:solidFill>
                <a:latin typeface="Microsoft Sans Serif"/>
                <a:cs typeface="Microsoft Sans Serif"/>
              </a:rPr>
              <a:t>dengan</a:t>
            </a:r>
            <a:r>
              <a:rPr sz="3200" spc="13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300" dirty="0">
                <a:solidFill>
                  <a:srgbClr val="000099"/>
                </a:solidFill>
                <a:latin typeface="Microsoft Sans Serif"/>
                <a:cs typeface="Microsoft Sans Serif"/>
              </a:rPr>
              <a:t>para</a:t>
            </a:r>
            <a:r>
              <a:rPr sz="3200" spc="105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275" dirty="0">
                <a:solidFill>
                  <a:srgbClr val="000099"/>
                </a:solidFill>
                <a:latin typeface="Microsoft Sans Serif"/>
                <a:cs typeface="Microsoft Sans Serif"/>
              </a:rPr>
              <a:t>stakeholder berdasarkan</a:t>
            </a:r>
            <a:r>
              <a:rPr sz="3200" spc="705" dirty="0">
                <a:solidFill>
                  <a:srgbClr val="000099"/>
                </a:solidFill>
                <a:latin typeface="Microsoft Sans Serif"/>
                <a:cs typeface="Microsoft Sans Serif"/>
              </a:rPr>
              <a:t>  </a:t>
            </a:r>
            <a:r>
              <a:rPr sz="3200" dirty="0">
                <a:solidFill>
                  <a:srgbClr val="000099"/>
                </a:solidFill>
                <a:latin typeface="Microsoft Sans Serif"/>
                <a:cs typeface="Microsoft Sans Serif"/>
              </a:rPr>
              <a:t>prinsip</a:t>
            </a:r>
            <a:r>
              <a:rPr sz="3200" spc="725" dirty="0">
                <a:solidFill>
                  <a:srgbClr val="000099"/>
                </a:solidFill>
                <a:latin typeface="Microsoft Sans Serif"/>
                <a:cs typeface="Microsoft Sans Serif"/>
              </a:rPr>
              <a:t>  </a:t>
            </a:r>
            <a:r>
              <a:rPr sz="3200" spc="-265" dirty="0">
                <a:solidFill>
                  <a:srgbClr val="000099"/>
                </a:solidFill>
                <a:latin typeface="Microsoft Sans Serif"/>
                <a:cs typeface="Microsoft Sans Serif"/>
              </a:rPr>
              <a:t>kemitraan</a:t>
            </a:r>
            <a:r>
              <a:rPr sz="3200" spc="710" dirty="0">
                <a:solidFill>
                  <a:srgbClr val="000099"/>
                </a:solidFill>
                <a:latin typeface="Microsoft Sans Serif"/>
                <a:cs typeface="Microsoft Sans Serif"/>
              </a:rPr>
              <a:t>  </a:t>
            </a:r>
            <a:r>
              <a:rPr sz="3200" spc="-355" dirty="0">
                <a:solidFill>
                  <a:srgbClr val="000099"/>
                </a:solidFill>
                <a:latin typeface="Microsoft Sans Serif"/>
                <a:cs typeface="Microsoft Sans Serif"/>
              </a:rPr>
              <a:t>dan </a:t>
            </a:r>
            <a:r>
              <a:rPr sz="3200" spc="-275" dirty="0">
                <a:solidFill>
                  <a:srgbClr val="000099"/>
                </a:solidFill>
                <a:latin typeface="Microsoft Sans Serif"/>
                <a:cs typeface="Microsoft Sans Serif"/>
              </a:rPr>
              <a:t>kesukarelaan</a:t>
            </a:r>
            <a:r>
              <a:rPr sz="3200" spc="-459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265" dirty="0">
                <a:solidFill>
                  <a:srgbClr val="000099"/>
                </a:solidFill>
                <a:latin typeface="Microsoft Sans Serif"/>
                <a:cs typeface="Microsoft Sans Serif"/>
              </a:rPr>
              <a:t>(Nuryana,</a:t>
            </a:r>
            <a:r>
              <a:rPr sz="3200" spc="-380" dirty="0">
                <a:solidFill>
                  <a:srgbClr val="000099"/>
                </a:solidFill>
                <a:latin typeface="Microsoft Sans Serif"/>
                <a:cs typeface="Microsoft Sans Serif"/>
              </a:rPr>
              <a:t> </a:t>
            </a:r>
            <a:r>
              <a:rPr sz="3200" spc="-40" dirty="0">
                <a:solidFill>
                  <a:srgbClr val="000099"/>
                </a:solidFill>
                <a:latin typeface="Microsoft Sans Serif"/>
                <a:cs typeface="Microsoft Sans Serif"/>
              </a:rPr>
              <a:t>2005)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747123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675"/>
              </a:lnSpc>
            </a:pPr>
            <a:r>
              <a:rPr sz="1400" spc="-50" dirty="0">
                <a:latin typeface="Microsoft Sans Serif"/>
                <a:cs typeface="Microsoft Sans Serif"/>
              </a:rPr>
              <a:t>3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18159"/>
              <a:ext cx="304800" cy="304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905000" y="228600"/>
              <a:ext cx="7086600" cy="685800"/>
            </a:xfrm>
            <a:prstGeom prst="rect">
              <a:avLst/>
            </a:prstGeom>
          </p:spPr>
        </p:pic>
      </p:grp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xfrm>
            <a:off x="5508752" y="196977"/>
            <a:ext cx="3002280" cy="696595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365" dirty="0">
                <a:solidFill>
                  <a:srgbClr val="000099"/>
                </a:solidFill>
              </a:rPr>
              <a:t>Piramida</a:t>
            </a:r>
            <a:r>
              <a:rPr spc="-565" dirty="0">
                <a:solidFill>
                  <a:srgbClr val="000099"/>
                </a:solidFill>
              </a:rPr>
              <a:t> </a:t>
            </a:r>
            <a:r>
              <a:rPr spc="-585" dirty="0">
                <a:solidFill>
                  <a:srgbClr val="000099"/>
                </a:solidFill>
              </a:rPr>
              <a:t>C</a:t>
            </a:r>
            <a:r>
              <a:rPr spc="-595" dirty="0">
                <a:solidFill>
                  <a:srgbClr val="000099"/>
                </a:solidFill>
              </a:rPr>
              <a:t>S</a:t>
            </a:r>
            <a:r>
              <a:rPr spc="-30" dirty="0">
                <a:solidFill>
                  <a:srgbClr val="000099"/>
                </a:solidFill>
              </a:rPr>
              <a:t>R</a:t>
            </a:r>
          </a:p>
        </p:txBody>
      </p:sp>
      <p:grpSp>
        <p:nvGrpSpPr>
          <p:cNvPr id="19" name="object 19"/>
          <p:cNvGrpSpPr/>
          <p:nvPr/>
        </p:nvGrpSpPr>
        <p:grpSpPr>
          <a:xfrm>
            <a:off x="2173224" y="1905000"/>
            <a:ext cx="7799705" cy="4128770"/>
            <a:chOff x="649223" y="1905000"/>
            <a:chExt cx="7799705" cy="4128770"/>
          </a:xfrm>
        </p:grpSpPr>
        <p:sp>
          <p:nvSpPr>
            <p:cNvPr id="20" name="object 20"/>
            <p:cNvSpPr/>
            <p:nvPr/>
          </p:nvSpPr>
          <p:spPr>
            <a:xfrm>
              <a:off x="2604516" y="1904999"/>
              <a:ext cx="3886200" cy="2057400"/>
            </a:xfrm>
            <a:custGeom>
              <a:avLst/>
              <a:gdLst/>
              <a:ahLst/>
              <a:cxnLst/>
              <a:rect l="l" t="t" r="r" b="b"/>
              <a:pathLst>
                <a:path w="3886200" h="2057400">
                  <a:moveTo>
                    <a:pt x="3886200" y="2057400"/>
                  </a:moveTo>
                  <a:lnTo>
                    <a:pt x="2914650" y="1028700"/>
                  </a:lnTo>
                  <a:lnTo>
                    <a:pt x="2915412" y="1028700"/>
                  </a:lnTo>
                  <a:lnTo>
                    <a:pt x="1943735" y="0"/>
                  </a:lnTo>
                  <a:lnTo>
                    <a:pt x="972312" y="1028700"/>
                  </a:lnTo>
                  <a:lnTo>
                    <a:pt x="971423" y="1028700"/>
                  </a:lnTo>
                  <a:lnTo>
                    <a:pt x="0" y="2057400"/>
                  </a:lnTo>
                  <a:lnTo>
                    <a:pt x="3886200" y="205740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2605278" y="2934461"/>
              <a:ext cx="3886200" cy="1028700"/>
            </a:xfrm>
            <a:custGeom>
              <a:avLst/>
              <a:gdLst/>
              <a:ahLst/>
              <a:cxnLst/>
              <a:rect l="l" t="t" r="r" b="b"/>
              <a:pathLst>
                <a:path w="3886200" h="1028700">
                  <a:moveTo>
                    <a:pt x="0" y="1028700"/>
                  </a:moveTo>
                  <a:lnTo>
                    <a:pt x="971423" y="0"/>
                  </a:lnTo>
                  <a:lnTo>
                    <a:pt x="2914650" y="0"/>
                  </a:lnTo>
                  <a:lnTo>
                    <a:pt x="3886200" y="1028700"/>
                  </a:lnTo>
                  <a:lnTo>
                    <a:pt x="0" y="10287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1633727" y="3962400"/>
              <a:ext cx="5829300" cy="1028700"/>
            </a:xfrm>
            <a:custGeom>
              <a:avLst/>
              <a:gdLst/>
              <a:ahLst/>
              <a:cxnLst/>
              <a:rect l="l" t="t" r="r" b="b"/>
              <a:pathLst>
                <a:path w="5829300" h="1028700">
                  <a:moveTo>
                    <a:pt x="4857877" y="0"/>
                  </a:moveTo>
                  <a:lnTo>
                    <a:pt x="971550" y="0"/>
                  </a:lnTo>
                  <a:lnTo>
                    <a:pt x="0" y="1028700"/>
                  </a:lnTo>
                  <a:lnTo>
                    <a:pt x="5829300" y="1028700"/>
                  </a:lnTo>
                  <a:lnTo>
                    <a:pt x="4857877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634490" y="3963161"/>
              <a:ext cx="5829300" cy="1028700"/>
            </a:xfrm>
            <a:custGeom>
              <a:avLst/>
              <a:gdLst/>
              <a:ahLst/>
              <a:cxnLst/>
              <a:rect l="l" t="t" r="r" b="b"/>
              <a:pathLst>
                <a:path w="5829300" h="1028700">
                  <a:moveTo>
                    <a:pt x="0" y="1028700"/>
                  </a:moveTo>
                  <a:lnTo>
                    <a:pt x="971550" y="0"/>
                  </a:lnTo>
                  <a:lnTo>
                    <a:pt x="4857877" y="0"/>
                  </a:lnTo>
                  <a:lnTo>
                    <a:pt x="5829300" y="1028700"/>
                  </a:lnTo>
                  <a:lnTo>
                    <a:pt x="0" y="10287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61415" y="4991100"/>
              <a:ext cx="7773670" cy="1028700"/>
            </a:xfrm>
            <a:custGeom>
              <a:avLst/>
              <a:gdLst/>
              <a:ahLst/>
              <a:cxnLst/>
              <a:rect l="l" t="t" r="r" b="b"/>
              <a:pathLst>
                <a:path w="7773670" h="1028700">
                  <a:moveTo>
                    <a:pt x="6801738" y="0"/>
                  </a:moveTo>
                  <a:lnTo>
                    <a:pt x="971550" y="0"/>
                  </a:lnTo>
                  <a:lnTo>
                    <a:pt x="0" y="1028700"/>
                  </a:lnTo>
                  <a:lnTo>
                    <a:pt x="7773288" y="1028700"/>
                  </a:lnTo>
                  <a:lnTo>
                    <a:pt x="6801738" y="0"/>
                  </a:lnTo>
                  <a:close/>
                </a:path>
              </a:pathLst>
            </a:custGeom>
            <a:solidFill>
              <a:srgbClr val="4F81B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62177" y="4991861"/>
              <a:ext cx="7773670" cy="1028700"/>
            </a:xfrm>
            <a:custGeom>
              <a:avLst/>
              <a:gdLst/>
              <a:ahLst/>
              <a:cxnLst/>
              <a:rect l="l" t="t" r="r" b="b"/>
              <a:pathLst>
                <a:path w="7773670" h="1028700">
                  <a:moveTo>
                    <a:pt x="0" y="1028700"/>
                  </a:moveTo>
                  <a:lnTo>
                    <a:pt x="971549" y="0"/>
                  </a:lnTo>
                  <a:lnTo>
                    <a:pt x="6801739" y="0"/>
                  </a:lnTo>
                  <a:lnTo>
                    <a:pt x="7773289" y="1028700"/>
                  </a:lnTo>
                  <a:lnTo>
                    <a:pt x="0" y="1028700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6" name="object 26"/>
          <p:cNvSpPr txBox="1"/>
          <p:nvPr/>
        </p:nvSpPr>
        <p:spPr>
          <a:xfrm>
            <a:off x="4687571" y="1800923"/>
            <a:ext cx="2790825" cy="4152900"/>
          </a:xfrm>
          <a:prstGeom prst="rect">
            <a:avLst/>
          </a:prstGeom>
        </p:spPr>
        <p:txBody>
          <a:bodyPr vert="horz" wrap="square" lIns="0" tIns="88265" rIns="0" bIns="0" rtlCol="0">
            <a:spAutoFit/>
          </a:bodyPr>
          <a:lstStyle/>
          <a:p>
            <a:pPr algn="ctr">
              <a:spcBef>
                <a:spcPts val="695"/>
              </a:spcBef>
            </a:pPr>
            <a:r>
              <a:rPr sz="1600" b="1" spc="-10" dirty="0">
                <a:solidFill>
                  <a:srgbClr val="FF0000"/>
                </a:solidFill>
                <a:latin typeface="Arial"/>
                <a:cs typeface="Arial"/>
              </a:rPr>
              <a:t>Philanthropic</a:t>
            </a:r>
            <a:endParaRPr sz="1600">
              <a:latin typeface="Arial"/>
              <a:cs typeface="Arial"/>
            </a:endParaRPr>
          </a:p>
          <a:p>
            <a:pPr marR="2540" algn="ctr">
              <a:spcBef>
                <a:spcPts val="600"/>
              </a:spcBef>
            </a:pPr>
            <a:r>
              <a:rPr sz="1600" b="1" spc="-20" dirty="0">
                <a:solidFill>
                  <a:srgbClr val="FF0000"/>
                </a:solidFill>
                <a:latin typeface="Arial"/>
                <a:cs typeface="Arial"/>
              </a:rPr>
              <a:t>Responsibility</a:t>
            </a:r>
            <a:endParaRPr sz="1600">
              <a:latin typeface="Arial"/>
              <a:cs typeface="Arial"/>
            </a:endParaRPr>
          </a:p>
          <a:p>
            <a:pPr marR="10795" algn="ctr">
              <a:spcBef>
                <a:spcPts val="1775"/>
              </a:spcBef>
            </a:pPr>
            <a:r>
              <a:rPr sz="1400" b="1" spc="-30" dirty="0">
                <a:solidFill>
                  <a:srgbClr val="FF0000"/>
                </a:solidFill>
                <a:latin typeface="Arial"/>
                <a:cs typeface="Arial"/>
              </a:rPr>
              <a:t>BE</a:t>
            </a:r>
            <a:r>
              <a:rPr sz="1400" b="1" spc="-1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A</a:t>
            </a:r>
            <a:r>
              <a:rPr sz="1400" b="1" spc="-1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Arial"/>
                <a:cs typeface="Arial"/>
              </a:rPr>
              <a:t>GOOD</a:t>
            </a:r>
            <a:r>
              <a:rPr sz="14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Arial"/>
                <a:cs typeface="Arial"/>
              </a:rPr>
              <a:t>CITIZEN</a:t>
            </a:r>
            <a:endParaRPr sz="1400">
              <a:latin typeface="Arial"/>
              <a:cs typeface="Arial"/>
            </a:endParaRPr>
          </a:p>
          <a:p>
            <a:pPr algn="ctr">
              <a:spcBef>
                <a:spcPts val="1185"/>
              </a:spcBef>
            </a:pPr>
            <a:r>
              <a:rPr b="1" spc="-70" dirty="0">
                <a:solidFill>
                  <a:srgbClr val="FF0000"/>
                </a:solidFill>
                <a:latin typeface="Arial"/>
                <a:cs typeface="Arial"/>
              </a:rPr>
              <a:t>Ethical</a:t>
            </a:r>
            <a:r>
              <a:rPr b="1" spc="-9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20" dirty="0">
                <a:solidFill>
                  <a:srgbClr val="FF0000"/>
                </a:solidFill>
                <a:latin typeface="Arial"/>
                <a:cs typeface="Arial"/>
              </a:rPr>
              <a:t>Responsibility</a:t>
            </a:r>
            <a:endParaRPr>
              <a:latin typeface="Arial"/>
              <a:cs typeface="Arial"/>
            </a:endParaRPr>
          </a:p>
          <a:p>
            <a:pPr marR="10160" algn="ctr">
              <a:spcBef>
                <a:spcPts val="1800"/>
              </a:spcBef>
            </a:pPr>
            <a:r>
              <a:rPr b="1" spc="-35" dirty="0">
                <a:solidFill>
                  <a:srgbClr val="FF0000"/>
                </a:solidFill>
                <a:latin typeface="Arial"/>
                <a:cs typeface="Arial"/>
              </a:rPr>
              <a:t>BE</a:t>
            </a:r>
            <a:r>
              <a:rPr b="1" spc="-1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b="1" spc="-10" dirty="0">
                <a:solidFill>
                  <a:srgbClr val="FF0000"/>
                </a:solidFill>
                <a:latin typeface="Arial"/>
                <a:cs typeface="Arial"/>
              </a:rPr>
              <a:t>ETHICAL</a:t>
            </a:r>
            <a:endParaRPr>
              <a:latin typeface="Arial"/>
              <a:cs typeface="Arial"/>
            </a:endParaRPr>
          </a:p>
          <a:p>
            <a:pPr marL="260985" marR="254635" algn="ctr">
              <a:lnSpc>
                <a:spcPts val="4400"/>
              </a:lnSpc>
              <a:spcBef>
                <a:spcPts val="35"/>
              </a:spcBef>
            </a:pPr>
            <a:r>
              <a:rPr sz="2000" b="1" spc="-60" dirty="0">
                <a:solidFill>
                  <a:srgbClr val="FF0000"/>
                </a:solidFill>
                <a:latin typeface="Arial"/>
                <a:cs typeface="Arial"/>
              </a:rPr>
              <a:t>Legal</a:t>
            </a:r>
            <a:r>
              <a:rPr sz="2000" b="1" spc="-10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95" dirty="0">
                <a:solidFill>
                  <a:srgbClr val="FF0000"/>
                </a:solidFill>
                <a:latin typeface="Arial"/>
                <a:cs typeface="Arial"/>
              </a:rPr>
              <a:t>Responsibility </a:t>
            </a:r>
            <a:r>
              <a:rPr sz="2000" b="1" spc="-30" dirty="0">
                <a:solidFill>
                  <a:srgbClr val="FF0000"/>
                </a:solidFill>
                <a:latin typeface="Arial"/>
                <a:cs typeface="Arial"/>
              </a:rPr>
              <a:t>OBEY</a:t>
            </a:r>
            <a:r>
              <a:rPr sz="2000" b="1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FF0000"/>
                </a:solidFill>
                <a:latin typeface="Arial"/>
                <a:cs typeface="Arial"/>
              </a:rPr>
              <a:t>THE</a:t>
            </a:r>
            <a:r>
              <a:rPr sz="20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25" dirty="0">
                <a:solidFill>
                  <a:srgbClr val="FF0000"/>
                </a:solidFill>
                <a:latin typeface="Arial"/>
                <a:cs typeface="Arial"/>
              </a:rPr>
              <a:t>LAW</a:t>
            </a:r>
            <a:endParaRPr sz="2000">
              <a:latin typeface="Arial"/>
              <a:cs typeface="Arial"/>
            </a:endParaRPr>
          </a:p>
          <a:p>
            <a:pPr algn="ctr">
              <a:spcBef>
                <a:spcPts val="1060"/>
              </a:spcBef>
            </a:pPr>
            <a:r>
              <a:rPr sz="2000" b="1" spc="-105" dirty="0">
                <a:solidFill>
                  <a:srgbClr val="FF0000"/>
                </a:solidFill>
                <a:latin typeface="Arial"/>
                <a:cs typeface="Arial"/>
              </a:rPr>
              <a:t>Economic</a:t>
            </a:r>
            <a:r>
              <a:rPr sz="20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75" dirty="0">
                <a:solidFill>
                  <a:srgbClr val="FF0000"/>
                </a:solidFill>
                <a:latin typeface="Arial"/>
                <a:cs typeface="Arial"/>
              </a:rPr>
              <a:t>Responsibility</a:t>
            </a:r>
            <a:endParaRPr sz="2000">
              <a:latin typeface="Arial"/>
              <a:cs typeface="Arial"/>
            </a:endParaRPr>
          </a:p>
          <a:p>
            <a:pPr marR="4445" algn="ctr">
              <a:spcBef>
                <a:spcPts val="2005"/>
              </a:spcBef>
            </a:pPr>
            <a:r>
              <a:rPr sz="2000" b="1" spc="-45" dirty="0">
                <a:solidFill>
                  <a:srgbClr val="FF0000"/>
                </a:solidFill>
                <a:latin typeface="Arial"/>
                <a:cs typeface="Arial"/>
              </a:rPr>
              <a:t>BE</a:t>
            </a:r>
            <a:r>
              <a:rPr sz="2000" b="1" spc="-1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FF0000"/>
                </a:solidFill>
                <a:latin typeface="Arial"/>
                <a:cs typeface="Arial"/>
              </a:rPr>
              <a:t>PROFITABLE</a:t>
            </a:r>
            <a:endParaRPr sz="20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 dirty="0">
              <a:latin typeface="Microsoft Sans Serif"/>
              <a:cs typeface="Microsoft Sans Serif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9747123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675"/>
              </a:lnSpc>
            </a:pPr>
            <a:r>
              <a:rPr sz="1400" spc="-50" dirty="0">
                <a:latin typeface="Microsoft Sans Serif"/>
                <a:cs typeface="Microsoft Sans Serif"/>
              </a:rPr>
              <a:t>4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18159"/>
              <a:ext cx="304800" cy="304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xfrm>
            <a:off x="5277103" y="501472"/>
            <a:ext cx="3392804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65" dirty="0">
                <a:latin typeface="Tahoma"/>
                <a:cs typeface="Tahoma"/>
              </a:rPr>
              <a:t>Ruang</a:t>
            </a:r>
            <a:r>
              <a:rPr sz="2800" b="1" spc="-180" dirty="0">
                <a:latin typeface="Tahoma"/>
                <a:cs typeface="Tahoma"/>
              </a:rPr>
              <a:t> </a:t>
            </a:r>
            <a:r>
              <a:rPr sz="2800" b="1" spc="-10" dirty="0">
                <a:latin typeface="Tahoma"/>
                <a:cs typeface="Tahoma"/>
              </a:rPr>
              <a:t>Lingkup</a:t>
            </a:r>
            <a:r>
              <a:rPr sz="2800" b="1" spc="-130" dirty="0">
                <a:latin typeface="Tahoma"/>
                <a:cs typeface="Tahoma"/>
              </a:rPr>
              <a:t> </a:t>
            </a:r>
            <a:r>
              <a:rPr sz="2800" b="1" spc="-120" dirty="0">
                <a:latin typeface="Tahoma"/>
                <a:cs typeface="Tahoma"/>
              </a:rPr>
              <a:t>CSR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2528112" y="1655826"/>
            <a:ext cx="7334250" cy="4489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7180" marR="52069" indent="-285115" algn="just">
              <a:lnSpc>
                <a:spcPct val="148400"/>
              </a:lnSpc>
              <a:spcBef>
                <a:spcPts val="100"/>
              </a:spcBef>
              <a:buFont typeface="Arial MT"/>
              <a:buChar char="–"/>
              <a:tabLst>
                <a:tab pos="299085" algn="l"/>
              </a:tabLst>
            </a:pPr>
            <a:r>
              <a:rPr sz="2400" b="1" spc="-95" dirty="0">
                <a:solidFill>
                  <a:srgbClr val="FF0000"/>
                </a:solidFill>
                <a:latin typeface="Arial"/>
                <a:cs typeface="Arial"/>
              </a:rPr>
              <a:t>Keterlibatan</a:t>
            </a:r>
            <a:r>
              <a:rPr sz="2400" b="1" spc="-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80" dirty="0">
                <a:solidFill>
                  <a:srgbClr val="FF0000"/>
                </a:solidFill>
                <a:latin typeface="Arial"/>
                <a:cs typeface="Arial"/>
              </a:rPr>
              <a:t>perusahaan</a:t>
            </a:r>
            <a:r>
              <a:rPr sz="2400" b="1" spc="-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70" dirty="0">
                <a:solidFill>
                  <a:srgbClr val="FF0000"/>
                </a:solidFill>
                <a:latin typeface="Arial"/>
                <a:cs typeface="Arial"/>
              </a:rPr>
              <a:t>dalam</a:t>
            </a:r>
            <a:r>
              <a:rPr sz="24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85" dirty="0">
                <a:solidFill>
                  <a:srgbClr val="FF0000"/>
                </a:solidFill>
                <a:latin typeface="Arial"/>
                <a:cs typeface="Arial"/>
              </a:rPr>
              <a:t>kegiatan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–</a:t>
            </a:r>
            <a:r>
              <a:rPr sz="24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45" dirty="0">
                <a:solidFill>
                  <a:srgbClr val="FF0000"/>
                </a:solidFill>
                <a:latin typeface="Arial"/>
                <a:cs typeface="Arial"/>
              </a:rPr>
              <a:t>kegiatan 	</a:t>
            </a:r>
            <a:r>
              <a:rPr sz="2400" b="1" spc="-105" dirty="0">
                <a:solidFill>
                  <a:srgbClr val="FF0000"/>
                </a:solidFill>
                <a:latin typeface="Arial"/>
                <a:cs typeface="Arial"/>
              </a:rPr>
              <a:t>sosial</a:t>
            </a:r>
            <a:r>
              <a:rPr sz="2400" b="1" spc="-1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95" dirty="0">
                <a:solidFill>
                  <a:srgbClr val="FF0000"/>
                </a:solidFill>
                <a:latin typeface="Arial"/>
                <a:cs typeface="Arial"/>
              </a:rPr>
              <a:t>yang berguna</a:t>
            </a:r>
            <a:r>
              <a:rPr sz="2400" b="1" spc="-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80" dirty="0">
                <a:solidFill>
                  <a:srgbClr val="FF0000"/>
                </a:solidFill>
                <a:latin typeface="Arial"/>
                <a:cs typeface="Arial"/>
              </a:rPr>
              <a:t>bagi</a:t>
            </a:r>
            <a:r>
              <a:rPr sz="24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0" dirty="0">
                <a:solidFill>
                  <a:srgbClr val="FF0000"/>
                </a:solidFill>
                <a:latin typeface="Arial"/>
                <a:cs typeface="Arial"/>
              </a:rPr>
              <a:t>masyarakat</a:t>
            </a:r>
            <a:r>
              <a:rPr sz="2400" b="1" spc="-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luas.</a:t>
            </a:r>
            <a:endParaRPr sz="2400">
              <a:latin typeface="Arial"/>
              <a:cs typeface="Arial"/>
            </a:endParaRPr>
          </a:p>
          <a:p>
            <a:pPr marL="297180" marR="5080" indent="-285115" algn="just">
              <a:lnSpc>
                <a:spcPct val="150100"/>
              </a:lnSpc>
              <a:spcBef>
                <a:spcPts val="70"/>
              </a:spcBef>
              <a:buFont typeface="Arial MT"/>
              <a:buChar char="–"/>
              <a:tabLst>
                <a:tab pos="299085" algn="l"/>
              </a:tabLst>
            </a:pPr>
            <a:r>
              <a:rPr sz="2400" b="1" spc="-65" dirty="0">
                <a:solidFill>
                  <a:srgbClr val="FF0000"/>
                </a:solidFill>
                <a:latin typeface="Arial"/>
                <a:cs typeface="Arial"/>
              </a:rPr>
              <a:t>Mematuhi</a:t>
            </a:r>
            <a:r>
              <a:rPr sz="2400" b="1" spc="-10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5" dirty="0">
                <a:solidFill>
                  <a:srgbClr val="FF0000"/>
                </a:solidFill>
                <a:latin typeface="Arial"/>
                <a:cs typeface="Arial"/>
              </a:rPr>
              <a:t>aturan</a:t>
            </a:r>
            <a:r>
              <a:rPr sz="2400" b="1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90" dirty="0">
                <a:solidFill>
                  <a:srgbClr val="FF0000"/>
                </a:solidFill>
                <a:latin typeface="Arial"/>
                <a:cs typeface="Arial"/>
              </a:rPr>
              <a:t>hukum</a:t>
            </a:r>
            <a:r>
              <a:rPr sz="2400" b="1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Arial"/>
                <a:cs typeface="Arial"/>
              </a:rPr>
              <a:t>yang</a:t>
            </a:r>
            <a:r>
              <a:rPr sz="2400" b="1" spc="-7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70" dirty="0">
                <a:solidFill>
                  <a:srgbClr val="FF0000"/>
                </a:solidFill>
                <a:latin typeface="Arial"/>
                <a:cs typeface="Arial"/>
              </a:rPr>
              <a:t>berlaku</a:t>
            </a:r>
            <a:r>
              <a:rPr sz="24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Arial"/>
                <a:cs typeface="Arial"/>
              </a:rPr>
              <a:t>dalam</a:t>
            </a:r>
            <a:r>
              <a:rPr sz="2400" b="1" spc="-6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Arial"/>
                <a:cs typeface="Arial"/>
              </a:rPr>
              <a:t>suatu 	</a:t>
            </a:r>
            <a:r>
              <a:rPr sz="2400" b="1" spc="-30" dirty="0">
                <a:solidFill>
                  <a:srgbClr val="FF0000"/>
                </a:solidFill>
                <a:latin typeface="Arial"/>
                <a:cs typeface="Arial"/>
              </a:rPr>
              <a:t>masyarakat</a:t>
            </a:r>
            <a:r>
              <a:rPr sz="2400" b="1" spc="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baik</a:t>
            </a:r>
            <a:r>
              <a:rPr sz="24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yang</a:t>
            </a:r>
            <a:r>
              <a:rPr sz="24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30" dirty="0">
                <a:solidFill>
                  <a:srgbClr val="FF0000"/>
                </a:solidFill>
                <a:latin typeface="Arial"/>
                <a:cs typeface="Arial"/>
              </a:rPr>
              <a:t>berkaitan</a:t>
            </a:r>
            <a:r>
              <a:rPr sz="2400" b="1" spc="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dengan</a:t>
            </a:r>
            <a:r>
              <a:rPr sz="2400" b="1" spc="1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Arial"/>
                <a:cs typeface="Arial"/>
              </a:rPr>
              <a:t>kegiatan 	</a:t>
            </a:r>
            <a:r>
              <a:rPr sz="2400" b="1" spc="-120" dirty="0">
                <a:solidFill>
                  <a:srgbClr val="FF0000"/>
                </a:solidFill>
                <a:latin typeface="Arial"/>
                <a:cs typeface="Arial"/>
              </a:rPr>
              <a:t>bisnis</a:t>
            </a:r>
            <a:r>
              <a:rPr sz="2400" b="1" spc="-1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0" dirty="0">
                <a:solidFill>
                  <a:srgbClr val="FF0000"/>
                </a:solidFill>
                <a:latin typeface="Arial"/>
                <a:cs typeface="Arial"/>
              </a:rPr>
              <a:t>maupun</a:t>
            </a:r>
            <a:r>
              <a:rPr sz="2400" b="1" spc="-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80" dirty="0">
                <a:solidFill>
                  <a:srgbClr val="FF0000"/>
                </a:solidFill>
                <a:latin typeface="Arial"/>
                <a:cs typeface="Arial"/>
              </a:rPr>
              <a:t>kegiatan</a:t>
            </a:r>
            <a:r>
              <a:rPr sz="2400" b="1" spc="-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5" dirty="0">
                <a:solidFill>
                  <a:srgbClr val="FF0000"/>
                </a:solidFill>
                <a:latin typeface="Arial"/>
                <a:cs typeface="Arial"/>
              </a:rPr>
              <a:t>sosial</a:t>
            </a:r>
            <a:r>
              <a:rPr sz="2400" b="1" spc="-114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FF0000"/>
                </a:solidFill>
                <a:latin typeface="Arial"/>
                <a:cs typeface="Arial"/>
              </a:rPr>
              <a:t>pada</a:t>
            </a:r>
            <a:r>
              <a:rPr sz="2400" b="1" spc="-7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umumnya.</a:t>
            </a:r>
            <a:endParaRPr sz="2400">
              <a:latin typeface="Arial"/>
              <a:cs typeface="Arial"/>
            </a:endParaRPr>
          </a:p>
          <a:p>
            <a:pPr marL="297180" marR="6350" indent="-285115" algn="just">
              <a:lnSpc>
                <a:spcPct val="150000"/>
              </a:lnSpc>
              <a:spcBef>
                <a:spcPts val="600"/>
              </a:spcBef>
              <a:buFont typeface="Arial MT"/>
              <a:buChar char="–"/>
              <a:tabLst>
                <a:tab pos="299085" algn="l"/>
              </a:tabLst>
            </a:pP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Hormat</a:t>
            </a:r>
            <a:r>
              <a:rPr sz="2400" b="1" spc="34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pada</a:t>
            </a:r>
            <a:r>
              <a:rPr sz="2400" b="1" spc="3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hak</a:t>
            </a:r>
            <a:r>
              <a:rPr sz="2400" b="1" spc="3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dan</a:t>
            </a:r>
            <a:r>
              <a:rPr sz="2400" b="1" spc="3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Arial"/>
                <a:cs typeface="Arial"/>
              </a:rPr>
              <a:t>kepentingan</a:t>
            </a:r>
            <a:r>
              <a:rPr sz="2400" b="1" spc="3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80" dirty="0">
                <a:solidFill>
                  <a:srgbClr val="FF0000"/>
                </a:solidFill>
                <a:latin typeface="Arial"/>
                <a:cs typeface="Arial"/>
              </a:rPr>
              <a:t>stakeholders 	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yang</a:t>
            </a:r>
            <a:r>
              <a:rPr sz="2400" b="1" spc="4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mempunyai</a:t>
            </a:r>
            <a:r>
              <a:rPr sz="2400" b="1" spc="3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Arial"/>
                <a:cs typeface="Arial"/>
              </a:rPr>
              <a:t>kepentingan</a:t>
            </a:r>
            <a:r>
              <a:rPr sz="2400" b="1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langsung</a:t>
            </a:r>
            <a:r>
              <a:rPr sz="2400" b="1" spc="2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45" dirty="0">
                <a:solidFill>
                  <a:srgbClr val="FF0000"/>
                </a:solidFill>
                <a:latin typeface="Arial"/>
                <a:cs typeface="Arial"/>
              </a:rPr>
              <a:t>ataupun 	</a:t>
            </a:r>
            <a:r>
              <a:rPr sz="2400" b="1" spc="-100" dirty="0">
                <a:solidFill>
                  <a:srgbClr val="FF0000"/>
                </a:solidFill>
                <a:latin typeface="Arial"/>
                <a:cs typeface="Arial"/>
              </a:rPr>
              <a:t>tidak</a:t>
            </a:r>
            <a:r>
              <a:rPr sz="2400" b="1" spc="-12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10" dirty="0">
                <a:solidFill>
                  <a:srgbClr val="FF0000"/>
                </a:solidFill>
                <a:latin typeface="Arial"/>
                <a:cs typeface="Arial"/>
              </a:rPr>
              <a:t>langsung</a:t>
            </a:r>
            <a:r>
              <a:rPr sz="2400" b="1" spc="-1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85" dirty="0">
                <a:solidFill>
                  <a:srgbClr val="FF0000"/>
                </a:solidFill>
                <a:latin typeface="Arial"/>
                <a:cs typeface="Arial"/>
              </a:rPr>
              <a:t>terhadap</a:t>
            </a:r>
            <a:r>
              <a:rPr sz="2400" b="1" spc="-9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0" dirty="0">
                <a:solidFill>
                  <a:srgbClr val="FF0000"/>
                </a:solidFill>
                <a:latin typeface="Arial"/>
                <a:cs typeface="Arial"/>
              </a:rPr>
              <a:t>kepentingan</a:t>
            </a:r>
            <a:r>
              <a:rPr sz="2400" b="1" spc="-8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bisnis.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747123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675"/>
              </a:lnSpc>
            </a:pPr>
            <a:r>
              <a:rPr sz="1400" spc="-50" dirty="0">
                <a:latin typeface="Microsoft Sans Serif"/>
                <a:cs typeface="Microsoft Sans Serif"/>
              </a:rPr>
              <a:t>5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30859"/>
              <a:ext cx="304800" cy="292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05000" y="228600"/>
              <a:ext cx="7086600" cy="1066800"/>
            </a:xfrm>
            <a:custGeom>
              <a:avLst/>
              <a:gdLst/>
              <a:ahLst/>
              <a:cxnLst/>
              <a:rect l="l" t="t" r="r" b="b"/>
              <a:pathLst>
                <a:path w="7086600" h="1066800">
                  <a:moveTo>
                    <a:pt x="7086600" y="0"/>
                  </a:moveTo>
                  <a:lnTo>
                    <a:pt x="0" y="0"/>
                  </a:lnTo>
                  <a:lnTo>
                    <a:pt x="0" y="1066800"/>
                  </a:lnTo>
                  <a:lnTo>
                    <a:pt x="7086600" y="1066800"/>
                  </a:lnTo>
                  <a:lnTo>
                    <a:pt x="7086600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xfrm>
            <a:off x="3429000" y="585730"/>
            <a:ext cx="7086600" cy="602729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0" rIns="0" bIns="0" rtlCol="0" anchor="ctr">
            <a:spAutoFit/>
          </a:bodyPr>
          <a:lstStyle/>
          <a:p>
            <a:pPr marL="70485" algn="ctr">
              <a:lnSpc>
                <a:spcPts val="4665"/>
              </a:lnSpc>
            </a:pPr>
            <a:r>
              <a:rPr spc="-415" dirty="0">
                <a:solidFill>
                  <a:srgbClr val="003300"/>
                </a:solidFill>
              </a:rPr>
              <a:t>Hubungan</a:t>
            </a:r>
            <a:r>
              <a:rPr spc="-550" dirty="0">
                <a:solidFill>
                  <a:srgbClr val="003300"/>
                </a:solidFill>
              </a:rPr>
              <a:t> </a:t>
            </a:r>
            <a:r>
              <a:rPr spc="-555" dirty="0">
                <a:solidFill>
                  <a:srgbClr val="003300"/>
                </a:solidFill>
              </a:rPr>
              <a:t>C</a:t>
            </a:r>
            <a:r>
              <a:rPr spc="-550" dirty="0">
                <a:solidFill>
                  <a:srgbClr val="003300"/>
                </a:solidFill>
              </a:rPr>
              <a:t>S</a:t>
            </a:r>
            <a:r>
              <a:rPr dirty="0">
                <a:solidFill>
                  <a:srgbClr val="003300"/>
                </a:solidFill>
              </a:rPr>
              <a:t>R</a:t>
            </a:r>
            <a:r>
              <a:rPr spc="-760" dirty="0">
                <a:solidFill>
                  <a:srgbClr val="003300"/>
                </a:solidFill>
              </a:rPr>
              <a:t> </a:t>
            </a:r>
            <a:r>
              <a:rPr spc="-335" dirty="0">
                <a:solidFill>
                  <a:srgbClr val="003300"/>
                </a:solidFill>
              </a:rPr>
              <a:t>dan</a:t>
            </a:r>
            <a:r>
              <a:rPr spc="-565" dirty="0">
                <a:solidFill>
                  <a:srgbClr val="003300"/>
                </a:solidFill>
              </a:rPr>
              <a:t> </a:t>
            </a:r>
            <a:r>
              <a:rPr spc="-645" dirty="0">
                <a:solidFill>
                  <a:srgbClr val="003300"/>
                </a:solidFill>
              </a:rPr>
              <a:t>G</a:t>
            </a:r>
            <a:r>
              <a:rPr spc="-640" dirty="0">
                <a:solidFill>
                  <a:srgbClr val="003300"/>
                </a:solidFill>
              </a:rPr>
              <a:t>C</a:t>
            </a:r>
            <a:r>
              <a:rPr spc="-25" dirty="0">
                <a:solidFill>
                  <a:srgbClr val="003300"/>
                </a:solidFill>
              </a:rPr>
              <a:t>G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2917064" y="1908506"/>
            <a:ext cx="78168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2400" b="1" spc="-70" dirty="0">
                <a:solidFill>
                  <a:srgbClr val="003300"/>
                </a:solidFill>
                <a:latin typeface="Arial"/>
                <a:cs typeface="Arial"/>
              </a:rPr>
              <a:t>Good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892677" y="1908506"/>
            <a:ext cx="6245225" cy="3917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  <a:tabLst>
                <a:tab pos="1588135" algn="l"/>
                <a:tab pos="3475354" algn="l"/>
                <a:tab pos="4603115" algn="l"/>
                <a:tab pos="5473700" algn="l"/>
              </a:tabLst>
            </a:pP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Corporate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Governance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(GCG)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ialah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	</a:t>
            </a:r>
            <a:r>
              <a:rPr sz="2400" b="1" spc="-75" dirty="0">
                <a:solidFill>
                  <a:srgbClr val="003300"/>
                </a:solidFill>
                <a:latin typeface="Arial"/>
                <a:cs typeface="Arial"/>
              </a:rPr>
              <a:t>suatu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2586228" y="2072639"/>
            <a:ext cx="186055" cy="2481580"/>
            <a:chOff x="1062227" y="2072639"/>
            <a:chExt cx="186055" cy="2481580"/>
          </a:xfrm>
        </p:grpSpPr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2227" y="2072639"/>
              <a:ext cx="185800" cy="213360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62227" y="4340351"/>
              <a:ext cx="185800" cy="213360"/>
            </a:xfrm>
            <a:prstGeom prst="rect">
              <a:avLst/>
            </a:prstGeom>
          </p:spPr>
        </p:pic>
      </p:grpSp>
      <p:sp>
        <p:nvSpPr>
          <p:cNvPr id="24" name="object 24"/>
          <p:cNvSpPr txBox="1"/>
          <p:nvPr/>
        </p:nvSpPr>
        <p:spPr>
          <a:xfrm>
            <a:off x="2917064" y="2274824"/>
            <a:ext cx="7216775" cy="3599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sistem,</a:t>
            </a:r>
            <a:r>
              <a:rPr sz="2400" b="1" spc="4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dan</a:t>
            </a:r>
            <a:r>
              <a:rPr sz="2400" b="1" spc="39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perangkat</a:t>
            </a:r>
            <a:r>
              <a:rPr sz="2400" b="1" spc="40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peraturan</a:t>
            </a:r>
            <a:r>
              <a:rPr sz="2400" b="1" spc="40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yang</a:t>
            </a:r>
            <a:r>
              <a:rPr sz="2400" b="1" spc="39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003300"/>
                </a:solidFill>
                <a:latin typeface="Arial"/>
                <a:cs typeface="Arial"/>
              </a:rPr>
              <a:t>mengatur </a:t>
            </a:r>
            <a:r>
              <a:rPr sz="2400" b="1" spc="-114" dirty="0">
                <a:solidFill>
                  <a:srgbClr val="003300"/>
                </a:solidFill>
                <a:latin typeface="Arial"/>
                <a:cs typeface="Arial"/>
              </a:rPr>
              <a:t>hubungan</a:t>
            </a:r>
            <a:r>
              <a:rPr sz="24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50" dirty="0">
                <a:solidFill>
                  <a:srgbClr val="003300"/>
                </a:solidFill>
                <a:latin typeface="Arial"/>
                <a:cs typeface="Arial"/>
              </a:rPr>
              <a:t>antara</a:t>
            </a:r>
            <a:r>
              <a:rPr sz="2400" b="1" spc="-7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80" dirty="0">
                <a:solidFill>
                  <a:srgbClr val="003300"/>
                </a:solidFill>
                <a:latin typeface="Arial"/>
                <a:cs typeface="Arial"/>
              </a:rPr>
              <a:t>berbagai</a:t>
            </a:r>
            <a:r>
              <a:rPr sz="2400" b="1" spc="-4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95" dirty="0">
                <a:solidFill>
                  <a:srgbClr val="003300"/>
                </a:solidFill>
                <a:latin typeface="Arial"/>
                <a:cs typeface="Arial"/>
              </a:rPr>
              <a:t>pihak</a:t>
            </a:r>
            <a:r>
              <a:rPr sz="24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75" dirty="0">
                <a:solidFill>
                  <a:srgbClr val="003300"/>
                </a:solidFill>
                <a:latin typeface="Arial"/>
                <a:cs typeface="Arial"/>
              </a:rPr>
              <a:t>yang</a:t>
            </a:r>
            <a:r>
              <a:rPr sz="2400" b="1" spc="-6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90" dirty="0">
                <a:solidFill>
                  <a:srgbClr val="003300"/>
                </a:solidFill>
                <a:latin typeface="Arial"/>
                <a:cs typeface="Arial"/>
              </a:rPr>
              <a:t>terkait</a:t>
            </a:r>
            <a:r>
              <a:rPr sz="2400" b="1" spc="-5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35" dirty="0">
                <a:solidFill>
                  <a:srgbClr val="003300"/>
                </a:solidFill>
                <a:latin typeface="Arial"/>
                <a:cs typeface="Arial"/>
              </a:rPr>
              <a:t>dengan </a:t>
            </a:r>
            <a:r>
              <a:rPr sz="2400" b="1" spc="-95" dirty="0">
                <a:solidFill>
                  <a:srgbClr val="003300"/>
                </a:solidFill>
                <a:latin typeface="Arial"/>
                <a:cs typeface="Arial"/>
              </a:rPr>
              <a:t>perusahaan</a:t>
            </a:r>
            <a:r>
              <a:rPr sz="2400" b="1" spc="-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3300"/>
                </a:solidFill>
                <a:latin typeface="Arial"/>
                <a:cs typeface="Arial"/>
              </a:rPr>
              <a:t>(stakeholders).</a:t>
            </a:r>
            <a:endParaRPr sz="2400">
              <a:latin typeface="Arial"/>
              <a:cs typeface="Arial"/>
            </a:endParaRPr>
          </a:p>
          <a:p>
            <a:pPr marL="12700" algn="just">
              <a:spcBef>
                <a:spcPts val="2530"/>
              </a:spcBef>
            </a:pPr>
            <a:r>
              <a:rPr sz="2400" b="1" spc="-95" dirty="0">
                <a:solidFill>
                  <a:srgbClr val="003300"/>
                </a:solidFill>
                <a:latin typeface="Arial"/>
                <a:cs typeface="Arial"/>
              </a:rPr>
              <a:t>Terdapat</a:t>
            </a:r>
            <a:r>
              <a:rPr sz="2400" b="1" spc="-10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80" dirty="0">
                <a:solidFill>
                  <a:srgbClr val="003300"/>
                </a:solidFill>
                <a:latin typeface="Arial"/>
                <a:cs typeface="Arial"/>
              </a:rPr>
              <a:t>lima</a:t>
            </a:r>
            <a:r>
              <a:rPr sz="2400" b="1" spc="-13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20" dirty="0">
                <a:solidFill>
                  <a:srgbClr val="003300"/>
                </a:solidFill>
                <a:latin typeface="Arial"/>
                <a:cs typeface="Arial"/>
              </a:rPr>
              <a:t>prinsi</a:t>
            </a:r>
            <a:r>
              <a:rPr sz="2400" b="1" spc="-16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300"/>
                </a:solidFill>
                <a:latin typeface="Arial"/>
                <a:cs typeface="Arial"/>
              </a:rPr>
              <a:t>GCG</a:t>
            </a:r>
            <a:r>
              <a:rPr sz="2400" b="1" spc="-25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yaitu:</a:t>
            </a:r>
            <a:endParaRPr sz="2400">
              <a:latin typeface="Arial"/>
              <a:cs typeface="Arial"/>
            </a:endParaRPr>
          </a:p>
          <a:p>
            <a:pPr marL="583565" indent="-456565">
              <a:spcBef>
                <a:spcPts val="2010"/>
              </a:spcBef>
              <a:buAutoNum type="arabicPeriod"/>
              <a:tabLst>
                <a:tab pos="583565" algn="l"/>
              </a:tabLst>
            </a:pPr>
            <a:r>
              <a:rPr sz="2400" b="1" spc="-110" dirty="0">
                <a:solidFill>
                  <a:srgbClr val="003300"/>
                </a:solidFill>
                <a:latin typeface="Arial"/>
                <a:cs typeface="Arial"/>
              </a:rPr>
              <a:t>Transparency</a:t>
            </a:r>
            <a:r>
              <a:rPr sz="2400" b="1" spc="-7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90" dirty="0">
                <a:solidFill>
                  <a:srgbClr val="003300"/>
                </a:solidFill>
                <a:latin typeface="Arial"/>
                <a:cs typeface="Arial"/>
              </a:rPr>
              <a:t>(Keterbukaan</a:t>
            </a:r>
            <a:r>
              <a:rPr sz="2400" b="1" spc="-5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3300"/>
                </a:solidFill>
                <a:latin typeface="Arial"/>
                <a:cs typeface="Arial"/>
              </a:rPr>
              <a:t>Informasi)</a:t>
            </a:r>
            <a:endParaRPr sz="2400">
              <a:latin typeface="Arial"/>
              <a:cs typeface="Arial"/>
            </a:endParaRPr>
          </a:p>
          <a:p>
            <a:pPr marL="583565" indent="-456565">
              <a:spcBef>
                <a:spcPts val="2000"/>
              </a:spcBef>
              <a:buAutoNum type="arabicPeriod"/>
              <a:tabLst>
                <a:tab pos="583565" algn="l"/>
              </a:tabLst>
            </a:pPr>
            <a:r>
              <a:rPr sz="2400" b="1" spc="-130" dirty="0">
                <a:solidFill>
                  <a:srgbClr val="003300"/>
                </a:solidFill>
                <a:latin typeface="Arial"/>
                <a:cs typeface="Arial"/>
              </a:rPr>
              <a:t>Accountability</a:t>
            </a:r>
            <a:r>
              <a:rPr sz="2400" b="1" spc="-100" dirty="0">
                <a:solidFill>
                  <a:srgbClr val="003300"/>
                </a:solidFill>
                <a:latin typeface="Arial"/>
                <a:cs typeface="Arial"/>
              </a:rPr>
              <a:t> </a:t>
            </a:r>
            <a:r>
              <a:rPr sz="2400" b="1" spc="-40" dirty="0">
                <a:solidFill>
                  <a:srgbClr val="003300"/>
                </a:solidFill>
                <a:latin typeface="Arial"/>
                <a:cs typeface="Arial"/>
              </a:rPr>
              <a:t>(Akuntabilitas)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747123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00">
              <a:lnSpc>
                <a:spcPts val="1675"/>
              </a:lnSpc>
            </a:pPr>
            <a:r>
              <a:rPr sz="1400" spc="-50" dirty="0">
                <a:latin typeface="Microsoft Sans Serif"/>
                <a:cs typeface="Microsoft Sans Serif"/>
              </a:rPr>
              <a:t>6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18159"/>
              <a:ext cx="304800" cy="304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05000" y="228600"/>
              <a:ext cx="7086600" cy="533400"/>
            </a:xfrm>
            <a:custGeom>
              <a:avLst/>
              <a:gdLst/>
              <a:ahLst/>
              <a:cxnLst/>
              <a:rect l="l" t="t" r="r" b="b"/>
              <a:pathLst>
                <a:path w="7086600" h="533400">
                  <a:moveTo>
                    <a:pt x="7086600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7086600" y="533400"/>
                  </a:lnTo>
                  <a:lnTo>
                    <a:pt x="7086600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429000" y="228600"/>
            <a:ext cx="7086600" cy="267830"/>
          </a:xfrm>
          <a:prstGeom prst="rect">
            <a:avLst/>
          </a:prstGeom>
          <a:solidFill>
            <a:srgbClr val="92D050"/>
          </a:solidFill>
        </p:spPr>
        <p:txBody>
          <a:bodyPr vert="horz" wrap="square" lIns="0" tIns="62865" rIns="0" bIns="0" rtlCol="0">
            <a:spAutoFit/>
          </a:bodyPr>
          <a:lstStyle/>
          <a:p>
            <a:pPr algn="ctr">
              <a:lnSpc>
                <a:spcPts val="1470"/>
              </a:lnSpc>
              <a:spcBef>
                <a:spcPts val="495"/>
              </a:spcBef>
            </a:pPr>
            <a:r>
              <a:rPr sz="2000" i="1" spc="-10" dirty="0">
                <a:solidFill>
                  <a:srgbClr val="003300"/>
                </a:solidFill>
                <a:latin typeface="Times New Roman"/>
                <a:cs typeface="Times New Roman"/>
              </a:rPr>
              <a:t>Lanjutan…………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1524000" y="1123315"/>
            <a:ext cx="9144000" cy="39116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153924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0000"/>
                </a:solidFill>
                <a:latin typeface="Arial"/>
                <a:cs typeface="Arial"/>
              </a:rPr>
              <a:t>3.</a:t>
            </a:r>
            <a:r>
              <a:rPr sz="2400" b="1" spc="180" dirty="0">
                <a:solidFill>
                  <a:srgbClr val="000000"/>
                </a:solidFill>
                <a:latin typeface="Arial"/>
                <a:cs typeface="Arial"/>
              </a:rPr>
              <a:t>  </a:t>
            </a:r>
            <a:r>
              <a:rPr sz="2400" b="1" spc="-120" dirty="0">
                <a:solidFill>
                  <a:srgbClr val="000000"/>
                </a:solidFill>
                <a:latin typeface="Arial"/>
                <a:cs typeface="Arial"/>
              </a:rPr>
              <a:t>Responsibility</a:t>
            </a:r>
            <a:r>
              <a:rPr sz="2400" b="1" spc="-16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100" dirty="0">
                <a:solidFill>
                  <a:srgbClr val="000000"/>
                </a:solidFill>
                <a:latin typeface="Arial"/>
                <a:cs typeface="Arial"/>
              </a:rPr>
              <a:t>(Tanggung</a:t>
            </a:r>
            <a:r>
              <a:rPr sz="2400" b="1" spc="-6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00"/>
                </a:solidFill>
                <a:latin typeface="Arial"/>
                <a:cs typeface="Arial"/>
              </a:rPr>
              <a:t>Jawab)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050539" y="1744802"/>
            <a:ext cx="5562600" cy="1568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69265" indent="-456565">
              <a:spcBef>
                <a:spcPts val="100"/>
              </a:spcBef>
              <a:buAutoNum type="arabicPeriod" startAt="4"/>
              <a:tabLst>
                <a:tab pos="469265" algn="l"/>
              </a:tabLst>
            </a:pPr>
            <a:r>
              <a:rPr sz="2400" b="1" spc="-100" dirty="0">
                <a:latin typeface="Arial"/>
                <a:cs typeface="Arial"/>
              </a:rPr>
              <a:t>Independency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(Kemandirian)</a:t>
            </a:r>
            <a:endParaRPr sz="2400">
              <a:latin typeface="Arial"/>
              <a:cs typeface="Arial"/>
            </a:endParaRPr>
          </a:p>
          <a:p>
            <a:pPr marL="469265" indent="-456565">
              <a:spcBef>
                <a:spcPts val="1995"/>
              </a:spcBef>
              <a:buAutoNum type="arabicPeriod" startAt="4"/>
              <a:tabLst>
                <a:tab pos="469265" algn="l"/>
              </a:tabLst>
            </a:pPr>
            <a:r>
              <a:rPr sz="2400" b="1" spc="-90" dirty="0">
                <a:latin typeface="Arial"/>
                <a:cs typeface="Arial"/>
              </a:rPr>
              <a:t>Fairness </a:t>
            </a:r>
            <a:r>
              <a:rPr sz="2400" b="1" spc="-75" dirty="0">
                <a:latin typeface="Arial"/>
                <a:cs typeface="Arial"/>
              </a:rPr>
              <a:t>(Kesetaraan</a:t>
            </a:r>
            <a:r>
              <a:rPr sz="2400" b="1" spc="-90" dirty="0">
                <a:latin typeface="Arial"/>
                <a:cs typeface="Arial"/>
              </a:rPr>
              <a:t> </a:t>
            </a:r>
            <a:r>
              <a:rPr sz="2400" b="1" spc="-65" dirty="0">
                <a:latin typeface="Arial"/>
                <a:cs typeface="Arial"/>
              </a:rPr>
              <a:t>dan</a:t>
            </a:r>
            <a:r>
              <a:rPr sz="2400" b="1" spc="-80" dirty="0">
                <a:latin typeface="Arial"/>
                <a:cs typeface="Arial"/>
              </a:rPr>
              <a:t> </a:t>
            </a:r>
            <a:r>
              <a:rPr sz="2400" b="1" spc="-30" dirty="0">
                <a:latin typeface="Arial"/>
                <a:cs typeface="Arial"/>
              </a:rPr>
              <a:t>kewajaran)</a:t>
            </a:r>
            <a:endParaRPr sz="2400">
              <a:latin typeface="Arial"/>
              <a:cs typeface="Arial"/>
            </a:endParaRPr>
          </a:p>
          <a:p>
            <a:pPr marL="469265" lvl="1" indent="-456565">
              <a:spcBef>
                <a:spcPts val="1510"/>
              </a:spcBef>
              <a:buFont typeface="Wingdings"/>
              <a:buChar char=""/>
              <a:tabLst>
                <a:tab pos="469265" algn="l"/>
                <a:tab pos="1693545" algn="l"/>
                <a:tab pos="3856354" algn="l"/>
              </a:tabLst>
            </a:pPr>
            <a:r>
              <a:rPr sz="2400" b="1" spc="-10" dirty="0">
                <a:solidFill>
                  <a:srgbClr val="C00000"/>
                </a:solidFill>
                <a:latin typeface="Arial"/>
                <a:cs typeface="Arial"/>
              </a:rPr>
              <a:t>Prinsip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solidFill>
                  <a:srgbClr val="C00000"/>
                </a:solidFill>
                <a:latin typeface="Arial"/>
                <a:cs typeface="Arial"/>
              </a:rPr>
              <a:t>Responsibility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solidFill>
                  <a:srgbClr val="C00000"/>
                </a:solidFill>
                <a:latin typeface="Arial"/>
                <a:cs typeface="Arial"/>
              </a:rPr>
              <a:t>mempunyai</a:t>
            </a:r>
            <a:endParaRPr sz="24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452618" y="2738629"/>
            <a:ext cx="4705985" cy="105233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3313429">
              <a:lnSpc>
                <a:spcPct val="150100"/>
              </a:lnSpc>
              <a:spcBef>
                <a:spcPts val="100"/>
              </a:spcBef>
              <a:tabLst>
                <a:tab pos="991235" algn="l"/>
                <a:tab pos="2242185" algn="l"/>
                <a:tab pos="3207385" algn="l"/>
                <a:tab pos="4375150" algn="l"/>
              </a:tabLst>
            </a:pPr>
            <a:r>
              <a:rPr sz="2400" b="1" spc="-114" dirty="0">
                <a:solidFill>
                  <a:srgbClr val="C00000"/>
                </a:solidFill>
                <a:latin typeface="Arial"/>
                <a:cs typeface="Arial"/>
              </a:rPr>
              <a:t>hubungan </a:t>
            </a:r>
            <a:r>
              <a:rPr sz="2400" b="1" spc="-10" dirty="0">
                <a:solidFill>
                  <a:srgbClr val="C00000"/>
                </a:solidFill>
                <a:latin typeface="Arial"/>
                <a:cs typeface="Arial"/>
              </a:rPr>
              <a:t>dekat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solidFill>
                  <a:srgbClr val="C00000"/>
                </a:solidFill>
                <a:latin typeface="Arial"/>
                <a:cs typeface="Arial"/>
              </a:rPr>
              <a:t>dengan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2400" b="1" spc="-20" dirty="0">
                <a:solidFill>
                  <a:srgbClr val="C00000"/>
                </a:solidFill>
                <a:latin typeface="Arial"/>
                <a:cs typeface="Arial"/>
              </a:rPr>
              <a:t>CSR.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solidFill>
                  <a:srgbClr val="C00000"/>
                </a:solidFill>
                <a:latin typeface="Arial"/>
                <a:cs typeface="Arial"/>
              </a:rPr>
              <a:t>Prinsip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2400" b="1" spc="-114" dirty="0">
                <a:solidFill>
                  <a:srgbClr val="C00000"/>
                </a:solidFill>
                <a:latin typeface="Arial"/>
                <a:cs typeface="Arial"/>
              </a:rPr>
              <a:t>ini</a:t>
            </a:r>
            <a:endParaRPr sz="24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507739" y="3288030"/>
            <a:ext cx="1758314" cy="2220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50000"/>
              </a:lnSpc>
              <a:spcBef>
                <a:spcPts val="100"/>
              </a:spcBef>
            </a:pP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yang</a:t>
            </a:r>
            <a:r>
              <a:rPr sz="2400" b="1" spc="45" dirty="0">
                <a:solidFill>
                  <a:srgbClr val="C00000"/>
                </a:solidFill>
                <a:latin typeface="Arial"/>
                <a:cs typeface="Arial"/>
              </a:rPr>
              <a:t>  </a:t>
            </a:r>
            <a:r>
              <a:rPr sz="2400" b="1" spc="-85" dirty="0">
                <a:solidFill>
                  <a:srgbClr val="C00000"/>
                </a:solidFill>
                <a:latin typeface="Arial"/>
                <a:cs typeface="Arial"/>
              </a:rPr>
              <a:t>paling </a:t>
            </a:r>
            <a:r>
              <a:rPr sz="2400" b="1" spc="-60" dirty="0">
                <a:solidFill>
                  <a:srgbClr val="C00000"/>
                </a:solidFill>
                <a:latin typeface="Arial"/>
                <a:cs typeface="Arial"/>
              </a:rPr>
              <a:t>memberikan </a:t>
            </a:r>
            <a:r>
              <a:rPr sz="2400" b="1" spc="-110" dirty="0">
                <a:solidFill>
                  <a:srgbClr val="C00000"/>
                </a:solidFill>
                <a:latin typeface="Arial"/>
                <a:cs typeface="Arial"/>
              </a:rPr>
              <a:t>stakeholders </a:t>
            </a:r>
            <a:r>
              <a:rPr sz="2400" b="1" i="1" spc="-95" dirty="0">
                <a:solidFill>
                  <a:srgbClr val="C00000"/>
                </a:solidFill>
                <a:latin typeface="Arial"/>
                <a:cs typeface="Arial"/>
              </a:rPr>
              <a:t>concept).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417566" y="3837157"/>
            <a:ext cx="4751705" cy="105169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31775" marR="5080" indent="-219710">
              <a:lnSpc>
                <a:spcPct val="150000"/>
              </a:lnSpc>
              <a:spcBef>
                <a:spcPts val="95"/>
              </a:spcBef>
              <a:tabLst>
                <a:tab pos="1745614" algn="l"/>
                <a:tab pos="2242185" algn="l"/>
                <a:tab pos="2637155" algn="l"/>
                <a:tab pos="3510279" algn="l"/>
              </a:tabLst>
            </a:pPr>
            <a:r>
              <a:rPr sz="2400" b="1" spc="-10" dirty="0">
                <a:solidFill>
                  <a:srgbClr val="C00000"/>
                </a:solidFill>
                <a:latin typeface="Arial"/>
                <a:cs typeface="Arial"/>
              </a:rPr>
              <a:t>penekanan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2400" b="1" spc="-20" dirty="0">
                <a:solidFill>
                  <a:srgbClr val="C00000"/>
                </a:solidFill>
                <a:latin typeface="Arial"/>
                <a:cs typeface="Arial"/>
              </a:rPr>
              <a:t>yang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2400" b="1" spc="-10" dirty="0">
                <a:solidFill>
                  <a:srgbClr val="C00000"/>
                </a:solidFill>
                <a:latin typeface="Arial"/>
                <a:cs typeface="Arial"/>
              </a:rPr>
              <a:t>lebih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2400" b="1" spc="-70" dirty="0">
                <a:solidFill>
                  <a:srgbClr val="C00000"/>
                </a:solidFill>
                <a:latin typeface="Arial"/>
                <a:cs typeface="Arial"/>
              </a:rPr>
              <a:t>terhadap </a:t>
            </a:r>
            <a:r>
              <a:rPr sz="2400" b="1" spc="-10" dirty="0">
                <a:solidFill>
                  <a:srgbClr val="C00000"/>
                </a:solidFill>
                <a:latin typeface="Arial"/>
                <a:cs typeface="Arial"/>
              </a:rPr>
              <a:t>perusahaan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	</a:t>
            </a:r>
            <a:r>
              <a:rPr sz="2400" b="1" spc="-225" dirty="0">
                <a:solidFill>
                  <a:srgbClr val="C00000"/>
                </a:solidFill>
                <a:latin typeface="Arial"/>
                <a:cs typeface="Arial"/>
              </a:rPr>
              <a:t>(</a:t>
            </a:r>
            <a:r>
              <a:rPr sz="2400" b="1" i="1" spc="-225" dirty="0">
                <a:solidFill>
                  <a:srgbClr val="C00000"/>
                </a:solidFill>
                <a:latin typeface="Arial"/>
                <a:cs typeface="Arial"/>
              </a:rPr>
              <a:t>stakeholders-</a:t>
            </a:r>
            <a:r>
              <a:rPr sz="2400" b="1" i="1" spc="-160" dirty="0">
                <a:solidFill>
                  <a:srgbClr val="C00000"/>
                </a:solidFill>
                <a:latin typeface="Arial"/>
                <a:cs typeface="Arial"/>
              </a:rPr>
              <a:t>driven</a:t>
            </a:r>
            <a:endParaRPr sz="240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3507740" y="6381311"/>
            <a:ext cx="1873885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2755"/>
              </a:lnSpc>
            </a:pPr>
            <a:r>
              <a:rPr sz="2400" b="1" i="1" spc="-195" dirty="0">
                <a:solidFill>
                  <a:srgbClr val="C00000"/>
                </a:solidFill>
                <a:latin typeface="Arial"/>
                <a:cs typeface="Arial"/>
              </a:rPr>
              <a:t>driven</a:t>
            </a:r>
            <a:r>
              <a:rPr sz="2400" b="1" i="1" spc="-3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i="1" spc="-210" dirty="0">
                <a:solidFill>
                  <a:srgbClr val="C00000"/>
                </a:solidFill>
                <a:latin typeface="Arial"/>
                <a:cs typeface="Arial"/>
              </a:rPr>
              <a:t>concept</a:t>
            </a:r>
            <a:r>
              <a:rPr sz="2400" b="1" spc="-210" dirty="0">
                <a:solidFill>
                  <a:srgbClr val="C00000"/>
                </a:solidFill>
                <a:latin typeface="Arial"/>
                <a:cs typeface="Arial"/>
              </a:rPr>
              <a:t>.</a:t>
            </a:r>
            <a:endParaRPr sz="24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050540" y="5624274"/>
            <a:ext cx="7071995" cy="890905"/>
          </a:xfrm>
          <a:prstGeom prst="rect">
            <a:avLst/>
          </a:prstGeom>
        </p:spPr>
        <p:txBody>
          <a:bodyPr vert="horz" wrap="square" lIns="0" tIns="192405" rIns="0" bIns="0" rtlCol="0">
            <a:spAutoFit/>
          </a:bodyPr>
          <a:lstStyle/>
          <a:p>
            <a:pPr marL="469265" indent="-456565">
              <a:spcBef>
                <a:spcPts val="1515"/>
              </a:spcBef>
              <a:buFont typeface="Wingdings"/>
              <a:buChar char=""/>
              <a:tabLst>
                <a:tab pos="469265" algn="l"/>
              </a:tabLst>
            </a:pPr>
            <a:r>
              <a:rPr sz="2400" b="1" spc="-45" dirty="0">
                <a:solidFill>
                  <a:srgbClr val="C00000"/>
                </a:solidFill>
                <a:latin typeface="Arial"/>
                <a:cs typeface="Arial"/>
              </a:rPr>
              <a:t>Prinsip</a:t>
            </a:r>
            <a:r>
              <a:rPr sz="2400" b="1" spc="37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yang</a:t>
            </a:r>
            <a:r>
              <a:rPr sz="2400" b="1" spc="43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lain</a:t>
            </a:r>
            <a:r>
              <a:rPr sz="2400" b="1" spc="39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lebih</a:t>
            </a:r>
            <a:r>
              <a:rPr sz="2400" b="1" spc="3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spc="-25" dirty="0">
                <a:solidFill>
                  <a:srgbClr val="C00000"/>
                </a:solidFill>
                <a:latin typeface="Arial"/>
                <a:cs typeface="Arial"/>
              </a:rPr>
              <a:t>fokus</a:t>
            </a:r>
            <a:r>
              <a:rPr sz="2400" b="1" spc="370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C00000"/>
                </a:solidFill>
                <a:latin typeface="Arial"/>
                <a:cs typeface="Arial"/>
              </a:rPr>
              <a:t>ke</a:t>
            </a:r>
            <a:r>
              <a:rPr sz="2400" b="1" spc="445" dirty="0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sz="2400" b="1" i="1" spc="-190" dirty="0">
                <a:solidFill>
                  <a:srgbClr val="C00000"/>
                </a:solidFill>
                <a:latin typeface="Arial"/>
                <a:cs typeface="Arial"/>
              </a:rPr>
              <a:t>shareholders-</a:t>
            </a:r>
            <a:endParaRPr sz="2400">
              <a:latin typeface="Arial"/>
              <a:cs typeface="Arial"/>
            </a:endParaRPr>
          </a:p>
          <a:p>
            <a:pPr marL="1920239">
              <a:spcBef>
                <a:spcPts val="835"/>
              </a:spcBef>
              <a:tabLst>
                <a:tab pos="6759575" algn="l"/>
              </a:tabLst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25" dirty="0">
                <a:latin typeface="Microsoft Sans Serif"/>
                <a:cs typeface="Microsoft Sans Serif"/>
              </a:rPr>
              <a:t>MM</a:t>
            </a:r>
            <a:r>
              <a:rPr sz="1400" dirty="0">
                <a:latin typeface="Microsoft Sans Serif"/>
                <a:cs typeface="Microsoft Sans Serif"/>
              </a:rPr>
              <a:t>	</a:t>
            </a:r>
            <a:r>
              <a:rPr sz="1400" spc="-50" dirty="0">
                <a:latin typeface="Microsoft Sans Serif"/>
                <a:cs typeface="Microsoft Sans Serif"/>
              </a:rPr>
              <a:t>7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18159"/>
              <a:ext cx="304800" cy="304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xfrm>
            <a:off x="3903979" y="790448"/>
            <a:ext cx="5322570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65" dirty="0">
                <a:latin typeface="Tahoma"/>
                <a:cs typeface="Tahoma"/>
              </a:rPr>
              <a:t>Argumen</a:t>
            </a:r>
            <a:r>
              <a:rPr sz="2800" b="1" spc="-165" dirty="0">
                <a:latin typeface="Tahoma"/>
                <a:cs typeface="Tahoma"/>
              </a:rPr>
              <a:t> </a:t>
            </a:r>
            <a:r>
              <a:rPr sz="2800" b="1" spc="-10" dirty="0">
                <a:latin typeface="Tahoma"/>
                <a:cs typeface="Tahoma"/>
              </a:rPr>
              <a:t>yang</a:t>
            </a:r>
            <a:r>
              <a:rPr sz="2800" b="1" spc="-110" dirty="0">
                <a:latin typeface="Tahoma"/>
                <a:cs typeface="Tahoma"/>
              </a:rPr>
              <a:t> </a:t>
            </a:r>
            <a:r>
              <a:rPr sz="2800" b="1" spc="-100" dirty="0">
                <a:latin typeface="Tahoma"/>
                <a:cs typeface="Tahoma"/>
              </a:rPr>
              <a:t>menentang</a:t>
            </a:r>
            <a:r>
              <a:rPr sz="2800" b="1" spc="-105" dirty="0">
                <a:latin typeface="Tahoma"/>
                <a:cs typeface="Tahoma"/>
              </a:rPr>
              <a:t> </a:t>
            </a:r>
            <a:r>
              <a:rPr sz="2800" b="1" spc="-85" dirty="0">
                <a:latin typeface="Tahoma"/>
                <a:cs typeface="Tahoma"/>
              </a:rPr>
              <a:t>CSR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736339" y="1860257"/>
            <a:ext cx="5872480" cy="4069079"/>
          </a:xfrm>
          <a:prstGeom prst="rect">
            <a:avLst/>
          </a:prstGeom>
        </p:spPr>
        <p:txBody>
          <a:bodyPr vert="horz" wrap="square" lIns="0" tIns="189865" rIns="0" bIns="0" rtlCol="0">
            <a:spAutoFit/>
          </a:bodyPr>
          <a:lstStyle/>
          <a:p>
            <a:pPr marL="298450" indent="-285750">
              <a:spcBef>
                <a:spcPts val="1495"/>
              </a:spcBef>
              <a:buFont typeface="Arial MT"/>
              <a:buChar char="–"/>
              <a:tabLst>
                <a:tab pos="298450" algn="l"/>
              </a:tabLst>
            </a:pPr>
            <a:r>
              <a:rPr sz="2400" b="1" spc="-110" dirty="0">
                <a:latin typeface="Arial"/>
                <a:cs typeface="Arial"/>
              </a:rPr>
              <a:t>Tujuan</a:t>
            </a:r>
            <a:r>
              <a:rPr sz="2400" b="1" spc="-150" dirty="0">
                <a:latin typeface="Arial"/>
                <a:cs typeface="Arial"/>
              </a:rPr>
              <a:t> </a:t>
            </a:r>
            <a:r>
              <a:rPr sz="2400" b="1" spc="-90" dirty="0">
                <a:latin typeface="Arial"/>
                <a:cs typeface="Arial"/>
              </a:rPr>
              <a:t>utama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-120" dirty="0">
                <a:latin typeface="Arial"/>
                <a:cs typeface="Arial"/>
              </a:rPr>
              <a:t>bisnis</a:t>
            </a:r>
            <a:r>
              <a:rPr sz="2400" b="1" spc="-204" dirty="0">
                <a:latin typeface="Arial"/>
                <a:cs typeface="Arial"/>
              </a:rPr>
              <a:t> </a:t>
            </a:r>
            <a:r>
              <a:rPr sz="2400" b="1" spc="-60" dirty="0">
                <a:latin typeface="Arial"/>
                <a:cs typeface="Arial"/>
              </a:rPr>
              <a:t>adalah</a:t>
            </a:r>
            <a:r>
              <a:rPr sz="2400" b="1" spc="-13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mengejar</a:t>
            </a:r>
            <a:endParaRPr sz="2400">
              <a:latin typeface="Arial"/>
              <a:cs typeface="Arial"/>
            </a:endParaRPr>
          </a:p>
          <a:p>
            <a:pPr marL="299085">
              <a:spcBef>
                <a:spcPts val="1395"/>
              </a:spcBef>
            </a:pPr>
            <a:r>
              <a:rPr sz="2400" b="1" spc="-110" dirty="0">
                <a:latin typeface="Arial"/>
                <a:cs typeface="Arial"/>
              </a:rPr>
              <a:t>keuntungan</a:t>
            </a:r>
            <a:r>
              <a:rPr sz="2400" b="1" spc="-114" dirty="0">
                <a:latin typeface="Arial"/>
                <a:cs typeface="Arial"/>
              </a:rPr>
              <a:t> </a:t>
            </a:r>
            <a:r>
              <a:rPr sz="2400" b="1" spc="-85" dirty="0">
                <a:latin typeface="Arial"/>
                <a:cs typeface="Arial"/>
              </a:rPr>
              <a:t>sebesar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20" dirty="0">
                <a:latin typeface="Arial"/>
                <a:cs typeface="Arial"/>
              </a:rPr>
              <a:t>–</a:t>
            </a:r>
            <a:r>
              <a:rPr sz="2400" b="1" spc="-12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besarnya.</a:t>
            </a:r>
            <a:endParaRPr sz="2400">
              <a:latin typeface="Arial"/>
              <a:cs typeface="Arial"/>
            </a:endParaRPr>
          </a:p>
          <a:p>
            <a:pPr marL="297815" marR="166370" indent="-285750">
              <a:lnSpc>
                <a:spcPct val="150100"/>
              </a:lnSpc>
              <a:spcBef>
                <a:spcPts val="70"/>
              </a:spcBef>
              <a:buFont typeface="Arial MT"/>
              <a:buChar char="–"/>
              <a:tabLst>
                <a:tab pos="299085" algn="l"/>
              </a:tabLst>
            </a:pPr>
            <a:r>
              <a:rPr sz="2400" b="1" spc="-80" dirty="0">
                <a:latin typeface="Arial"/>
                <a:cs typeface="Arial"/>
              </a:rPr>
              <a:t>Perhatian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2400" b="1" spc="-95" dirty="0">
                <a:latin typeface="Arial"/>
                <a:cs typeface="Arial"/>
              </a:rPr>
              <a:t>perusahaan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100" dirty="0">
                <a:latin typeface="Arial"/>
                <a:cs typeface="Arial"/>
              </a:rPr>
              <a:t>menjadi</a:t>
            </a:r>
            <a:r>
              <a:rPr sz="2400" b="1" spc="-105" dirty="0">
                <a:latin typeface="Arial"/>
                <a:cs typeface="Arial"/>
              </a:rPr>
              <a:t> </a:t>
            </a:r>
            <a:r>
              <a:rPr sz="2400" b="1" spc="-95" dirty="0">
                <a:latin typeface="Arial"/>
                <a:cs typeface="Arial"/>
              </a:rPr>
              <a:t>terbagi</a:t>
            </a:r>
            <a:r>
              <a:rPr sz="2400" b="1" spc="-15" dirty="0">
                <a:latin typeface="Arial"/>
                <a:cs typeface="Arial"/>
              </a:rPr>
              <a:t> </a:t>
            </a:r>
            <a:r>
              <a:rPr sz="2400" b="1" spc="-50" dirty="0">
                <a:latin typeface="Arial"/>
                <a:cs typeface="Arial"/>
              </a:rPr>
              <a:t>– 	</a:t>
            </a:r>
            <a:r>
              <a:rPr sz="2400" b="1" spc="-80" dirty="0">
                <a:latin typeface="Arial"/>
                <a:cs typeface="Arial"/>
              </a:rPr>
              <a:t>bagi</a:t>
            </a:r>
            <a:r>
              <a:rPr sz="2400" b="1" spc="-145" dirty="0">
                <a:latin typeface="Arial"/>
                <a:cs typeface="Arial"/>
              </a:rPr>
              <a:t> </a:t>
            </a:r>
            <a:r>
              <a:rPr sz="2400" b="1" spc="-65" dirty="0">
                <a:latin typeface="Arial"/>
                <a:cs typeface="Arial"/>
              </a:rPr>
              <a:t>dan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spc="-100" dirty="0">
                <a:latin typeface="Arial"/>
                <a:cs typeface="Arial"/>
              </a:rPr>
              <a:t>tidak</a:t>
            </a:r>
            <a:r>
              <a:rPr sz="2400" b="1" spc="-13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fokus.</a:t>
            </a:r>
            <a:endParaRPr sz="2400">
              <a:latin typeface="Arial"/>
              <a:cs typeface="Arial"/>
            </a:endParaRPr>
          </a:p>
          <a:p>
            <a:pPr marL="298450" indent="-285750">
              <a:spcBef>
                <a:spcPts val="2530"/>
              </a:spcBef>
              <a:buFont typeface="Arial MT"/>
              <a:buChar char="–"/>
              <a:tabLst>
                <a:tab pos="298450" algn="l"/>
              </a:tabLst>
            </a:pPr>
            <a:r>
              <a:rPr sz="2400" b="1" spc="-95" dirty="0">
                <a:latin typeface="Arial"/>
                <a:cs typeface="Arial"/>
              </a:rPr>
              <a:t>Biaya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100" dirty="0">
                <a:latin typeface="Arial"/>
                <a:cs typeface="Arial"/>
              </a:rPr>
              <a:t>keterlibatan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sosial</a:t>
            </a:r>
            <a:endParaRPr sz="2400">
              <a:latin typeface="Arial"/>
              <a:cs typeface="Arial"/>
            </a:endParaRPr>
          </a:p>
          <a:p>
            <a:pPr marL="297815" marR="5080" indent="-285750">
              <a:lnSpc>
                <a:spcPct val="148300"/>
              </a:lnSpc>
              <a:spcBef>
                <a:spcPts val="615"/>
              </a:spcBef>
              <a:buFont typeface="Arial MT"/>
              <a:buChar char="–"/>
              <a:tabLst>
                <a:tab pos="299085" algn="l"/>
              </a:tabLst>
            </a:pPr>
            <a:r>
              <a:rPr sz="2400" b="1" spc="-120" dirty="0">
                <a:latin typeface="Arial"/>
                <a:cs typeface="Arial"/>
              </a:rPr>
              <a:t>Kurangnya</a:t>
            </a:r>
            <a:r>
              <a:rPr sz="2400" b="1" spc="-60" dirty="0">
                <a:latin typeface="Arial"/>
                <a:cs typeface="Arial"/>
              </a:rPr>
              <a:t> </a:t>
            </a:r>
            <a:r>
              <a:rPr sz="2400" b="1" spc="-65" dirty="0">
                <a:latin typeface="Arial"/>
                <a:cs typeface="Arial"/>
              </a:rPr>
              <a:t>tenaga</a:t>
            </a:r>
            <a:r>
              <a:rPr sz="2400" b="1" spc="-95" dirty="0">
                <a:latin typeface="Arial"/>
                <a:cs typeface="Arial"/>
              </a:rPr>
              <a:t> </a:t>
            </a:r>
            <a:r>
              <a:rPr sz="2400" b="1" spc="-100" dirty="0">
                <a:latin typeface="Arial"/>
                <a:cs typeface="Arial"/>
              </a:rPr>
              <a:t>terampil</a:t>
            </a:r>
            <a:r>
              <a:rPr sz="2400" b="1" spc="-160" dirty="0">
                <a:latin typeface="Arial"/>
                <a:cs typeface="Arial"/>
              </a:rPr>
              <a:t> </a:t>
            </a:r>
            <a:r>
              <a:rPr sz="2400" b="1" spc="-85" dirty="0">
                <a:latin typeface="Arial"/>
                <a:cs typeface="Arial"/>
              </a:rPr>
              <a:t>dalam</a:t>
            </a:r>
            <a:r>
              <a:rPr sz="2400" b="1" spc="-55" dirty="0">
                <a:latin typeface="Arial"/>
                <a:cs typeface="Arial"/>
              </a:rPr>
              <a:t> </a:t>
            </a:r>
            <a:r>
              <a:rPr sz="2400" b="1" spc="-45" dirty="0">
                <a:latin typeface="Arial"/>
                <a:cs typeface="Arial"/>
              </a:rPr>
              <a:t>bidang 	</a:t>
            </a:r>
            <a:r>
              <a:rPr sz="2400" b="1" spc="-85" dirty="0">
                <a:latin typeface="Arial"/>
                <a:cs typeface="Arial"/>
              </a:rPr>
              <a:t>kegiatan</a:t>
            </a:r>
            <a:r>
              <a:rPr sz="2400" b="1" spc="-15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sosial.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666986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8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18159"/>
              <a:ext cx="304800" cy="304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 descr="$PPTXTitle"/>
          <p:cNvSpPr txBox="1">
            <a:spLocks noGrp="1"/>
          </p:cNvSpPr>
          <p:nvPr>
            <p:ph type="title"/>
          </p:nvPr>
        </p:nvSpPr>
        <p:spPr>
          <a:xfrm>
            <a:off x="4258818" y="737108"/>
            <a:ext cx="5426075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65" dirty="0">
                <a:solidFill>
                  <a:srgbClr val="C00000"/>
                </a:solidFill>
                <a:latin typeface="Tahoma"/>
                <a:cs typeface="Tahoma"/>
              </a:rPr>
              <a:t>Argumen</a:t>
            </a:r>
            <a:r>
              <a:rPr sz="2800" b="1" spc="-165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-10" dirty="0">
                <a:solidFill>
                  <a:srgbClr val="C00000"/>
                </a:solidFill>
                <a:latin typeface="Tahoma"/>
                <a:cs typeface="Tahoma"/>
              </a:rPr>
              <a:t>yang</a:t>
            </a:r>
            <a:r>
              <a:rPr sz="2800" b="1" spc="-13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-85" dirty="0">
                <a:solidFill>
                  <a:srgbClr val="C00000"/>
                </a:solidFill>
                <a:latin typeface="Tahoma"/>
                <a:cs typeface="Tahoma"/>
              </a:rPr>
              <a:t>mendukung</a:t>
            </a:r>
            <a:r>
              <a:rPr sz="2800" b="1" spc="-130" dirty="0">
                <a:solidFill>
                  <a:srgbClr val="C00000"/>
                </a:solidFill>
                <a:latin typeface="Tahoma"/>
                <a:cs typeface="Tahoma"/>
              </a:rPr>
              <a:t> </a:t>
            </a:r>
            <a:r>
              <a:rPr sz="2800" b="1" spc="-90" dirty="0">
                <a:solidFill>
                  <a:srgbClr val="C00000"/>
                </a:solidFill>
                <a:latin typeface="Tahoma"/>
                <a:cs typeface="Tahoma"/>
              </a:rPr>
              <a:t>CSR</a:t>
            </a:r>
            <a:endParaRPr sz="28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431540" y="1422148"/>
            <a:ext cx="6704965" cy="4845050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299085" marR="654050" indent="-287020">
              <a:lnSpc>
                <a:spcPts val="4500"/>
              </a:lnSpc>
              <a:spcBef>
                <a:spcPts val="515"/>
              </a:spcBef>
              <a:buSzPct val="116666"/>
              <a:buFont typeface="Tahoma"/>
              <a:buChar char="–"/>
              <a:tabLst>
                <a:tab pos="299085" algn="l"/>
                <a:tab pos="377190" algn="l"/>
              </a:tabLst>
            </a:pPr>
            <a:r>
              <a:rPr sz="2400" dirty="0">
                <a:latin typeface="Arial"/>
                <a:cs typeface="Arial"/>
              </a:rPr>
              <a:t>	</a:t>
            </a:r>
            <a:r>
              <a:rPr sz="2400" b="1" spc="-110" dirty="0">
                <a:solidFill>
                  <a:srgbClr val="000099"/>
                </a:solidFill>
                <a:latin typeface="Arial"/>
                <a:cs typeface="Arial"/>
              </a:rPr>
              <a:t>Kebutuhan</a:t>
            </a:r>
            <a:r>
              <a:rPr sz="2400" b="1" spc="-9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60" dirty="0">
                <a:solidFill>
                  <a:srgbClr val="000099"/>
                </a:solidFill>
                <a:latin typeface="Arial"/>
                <a:cs typeface="Arial"/>
              </a:rPr>
              <a:t>dan</a:t>
            </a:r>
            <a:r>
              <a:rPr sz="2400" b="1" spc="-7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75" dirty="0">
                <a:solidFill>
                  <a:srgbClr val="000099"/>
                </a:solidFill>
                <a:latin typeface="Arial"/>
                <a:cs typeface="Arial"/>
              </a:rPr>
              <a:t>harapan</a:t>
            </a:r>
            <a:r>
              <a:rPr sz="2400" b="1" spc="-1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100" dirty="0">
                <a:solidFill>
                  <a:srgbClr val="000099"/>
                </a:solidFill>
                <a:latin typeface="Arial"/>
                <a:cs typeface="Arial"/>
              </a:rPr>
              <a:t>masyarakat</a:t>
            </a:r>
            <a:r>
              <a:rPr sz="2400" b="1" spc="-4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000099"/>
                </a:solidFill>
                <a:latin typeface="Arial"/>
                <a:cs typeface="Arial"/>
              </a:rPr>
              <a:t>yang </a:t>
            </a:r>
            <a:r>
              <a:rPr sz="2400" b="1" spc="-10" dirty="0">
                <a:solidFill>
                  <a:srgbClr val="000099"/>
                </a:solidFill>
                <a:latin typeface="Arial"/>
                <a:cs typeface="Arial"/>
              </a:rPr>
              <a:t>berubah.</a:t>
            </a:r>
            <a:endParaRPr sz="2400">
              <a:latin typeface="Arial"/>
              <a:cs typeface="Arial"/>
            </a:endParaRPr>
          </a:p>
          <a:p>
            <a:pPr marL="297815" indent="-285115">
              <a:spcBef>
                <a:spcPts val="1764"/>
              </a:spcBef>
              <a:buFont typeface="Arial MT"/>
              <a:buChar char="–"/>
              <a:tabLst>
                <a:tab pos="297815" algn="l"/>
              </a:tabLst>
            </a:pPr>
            <a:r>
              <a:rPr sz="2400" b="1" spc="-100" dirty="0">
                <a:solidFill>
                  <a:srgbClr val="000099"/>
                </a:solidFill>
                <a:latin typeface="Arial"/>
                <a:cs typeface="Arial"/>
              </a:rPr>
              <a:t>Terbatasnya</a:t>
            </a:r>
            <a:r>
              <a:rPr sz="2400" b="1" spc="-9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110" dirty="0">
                <a:solidFill>
                  <a:srgbClr val="000099"/>
                </a:solidFill>
                <a:latin typeface="Arial"/>
                <a:cs typeface="Arial"/>
              </a:rPr>
              <a:t>sumber</a:t>
            </a:r>
            <a:r>
              <a:rPr sz="2400" b="1" spc="-1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65" dirty="0">
                <a:solidFill>
                  <a:srgbClr val="000099"/>
                </a:solidFill>
                <a:latin typeface="Arial"/>
                <a:cs typeface="Arial"/>
              </a:rPr>
              <a:t>daya </a:t>
            </a:r>
            <a:r>
              <a:rPr sz="2400" b="1" spc="-10" dirty="0">
                <a:solidFill>
                  <a:srgbClr val="000099"/>
                </a:solidFill>
                <a:latin typeface="Arial"/>
                <a:cs typeface="Arial"/>
              </a:rPr>
              <a:t>alam.</a:t>
            </a:r>
            <a:endParaRPr sz="2400">
              <a:latin typeface="Arial"/>
              <a:cs typeface="Arial"/>
            </a:endParaRPr>
          </a:p>
          <a:p>
            <a:pPr marL="297815" indent="-285115">
              <a:spcBef>
                <a:spcPts val="2005"/>
              </a:spcBef>
              <a:buFont typeface="Arial MT"/>
              <a:buChar char="–"/>
              <a:tabLst>
                <a:tab pos="297815" algn="l"/>
              </a:tabLst>
            </a:pPr>
            <a:r>
              <a:rPr sz="2400" b="1" spc="-125" dirty="0">
                <a:solidFill>
                  <a:srgbClr val="000099"/>
                </a:solidFill>
                <a:latin typeface="Arial"/>
                <a:cs typeface="Arial"/>
              </a:rPr>
              <a:t>Lingkungan</a:t>
            </a:r>
            <a:r>
              <a:rPr sz="2400" b="1" spc="-11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100" dirty="0">
                <a:solidFill>
                  <a:srgbClr val="000099"/>
                </a:solidFill>
                <a:latin typeface="Arial"/>
                <a:cs typeface="Arial"/>
              </a:rPr>
              <a:t>sosial</a:t>
            </a:r>
            <a:r>
              <a:rPr sz="2400" b="1" spc="-15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85" dirty="0">
                <a:solidFill>
                  <a:srgbClr val="000099"/>
                </a:solidFill>
                <a:latin typeface="Arial"/>
                <a:cs typeface="Arial"/>
              </a:rPr>
              <a:t>yang</a:t>
            </a:r>
            <a:r>
              <a:rPr sz="2400" b="1" spc="-9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85" dirty="0">
                <a:solidFill>
                  <a:srgbClr val="000099"/>
                </a:solidFill>
                <a:latin typeface="Arial"/>
                <a:cs typeface="Arial"/>
              </a:rPr>
              <a:t>lebih</a:t>
            </a:r>
            <a:r>
              <a:rPr sz="2400" b="1" spc="-18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Arial"/>
                <a:cs typeface="Arial"/>
              </a:rPr>
              <a:t>baik.</a:t>
            </a:r>
            <a:endParaRPr sz="2400">
              <a:latin typeface="Arial"/>
              <a:cs typeface="Arial"/>
            </a:endParaRPr>
          </a:p>
          <a:p>
            <a:pPr marL="297815" indent="-285115">
              <a:spcBef>
                <a:spcPts val="1995"/>
              </a:spcBef>
              <a:buFont typeface="Arial MT"/>
              <a:buChar char="–"/>
              <a:tabLst>
                <a:tab pos="297815" algn="l"/>
              </a:tabLst>
            </a:pPr>
            <a:r>
              <a:rPr sz="2400" b="1" spc="-95" dirty="0">
                <a:solidFill>
                  <a:srgbClr val="000099"/>
                </a:solidFill>
                <a:latin typeface="Arial"/>
                <a:cs typeface="Arial"/>
              </a:rPr>
              <a:t>Perimbangan</a:t>
            </a:r>
            <a:r>
              <a:rPr sz="2400" b="1" spc="-114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110" dirty="0">
                <a:solidFill>
                  <a:srgbClr val="000099"/>
                </a:solidFill>
                <a:latin typeface="Arial"/>
                <a:cs typeface="Arial"/>
              </a:rPr>
              <a:t>tanggung</a:t>
            </a:r>
            <a:r>
              <a:rPr sz="2400" b="1" spc="-16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70" dirty="0">
                <a:solidFill>
                  <a:srgbClr val="000099"/>
                </a:solidFill>
                <a:latin typeface="Arial"/>
                <a:cs typeface="Arial"/>
              </a:rPr>
              <a:t>jawab</a:t>
            </a:r>
            <a:r>
              <a:rPr sz="2400" b="1" spc="-8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65" dirty="0">
                <a:solidFill>
                  <a:srgbClr val="000099"/>
                </a:solidFill>
                <a:latin typeface="Arial"/>
                <a:cs typeface="Arial"/>
              </a:rPr>
              <a:t>dan</a:t>
            </a:r>
            <a:r>
              <a:rPr sz="2400" b="1" spc="-7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Arial"/>
                <a:cs typeface="Arial"/>
              </a:rPr>
              <a:t>kekuasaan.</a:t>
            </a:r>
            <a:endParaRPr sz="2400">
              <a:latin typeface="Arial"/>
              <a:cs typeface="Arial"/>
            </a:endParaRPr>
          </a:p>
          <a:p>
            <a:pPr marL="297180" marR="5080" indent="-285115">
              <a:lnSpc>
                <a:spcPct val="150100"/>
              </a:lnSpc>
              <a:spcBef>
                <a:spcPts val="70"/>
              </a:spcBef>
              <a:buFont typeface="Arial MT"/>
              <a:buChar char="–"/>
              <a:tabLst>
                <a:tab pos="299085" algn="l"/>
              </a:tabLst>
            </a:pPr>
            <a:r>
              <a:rPr sz="2400" b="1" spc="-125" dirty="0">
                <a:solidFill>
                  <a:srgbClr val="000099"/>
                </a:solidFill>
                <a:latin typeface="Arial"/>
                <a:cs typeface="Arial"/>
              </a:rPr>
              <a:t>Bisnis</a:t>
            </a:r>
            <a:r>
              <a:rPr sz="2400" b="1" spc="-19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114" dirty="0">
                <a:solidFill>
                  <a:srgbClr val="000099"/>
                </a:solidFill>
                <a:latin typeface="Arial"/>
                <a:cs typeface="Arial"/>
              </a:rPr>
              <a:t>mempunyai</a:t>
            </a:r>
            <a:r>
              <a:rPr sz="2400" b="1" spc="-10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105" dirty="0">
                <a:solidFill>
                  <a:srgbClr val="000099"/>
                </a:solidFill>
                <a:latin typeface="Arial"/>
                <a:cs typeface="Arial"/>
              </a:rPr>
              <a:t>sumber</a:t>
            </a:r>
            <a:r>
              <a:rPr sz="2400" b="1" spc="-10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0099"/>
                </a:solidFill>
                <a:latin typeface="Arial"/>
                <a:cs typeface="Arial"/>
              </a:rPr>
              <a:t>–</a:t>
            </a:r>
            <a:r>
              <a:rPr sz="2400" b="1" spc="-1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110" dirty="0">
                <a:solidFill>
                  <a:srgbClr val="000099"/>
                </a:solidFill>
                <a:latin typeface="Arial"/>
                <a:cs typeface="Arial"/>
              </a:rPr>
              <a:t>sumber</a:t>
            </a:r>
            <a:r>
              <a:rPr sz="2400" b="1" spc="-13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60" dirty="0">
                <a:solidFill>
                  <a:srgbClr val="000099"/>
                </a:solidFill>
                <a:latin typeface="Arial"/>
                <a:cs typeface="Arial"/>
              </a:rPr>
              <a:t>daya </a:t>
            </a:r>
            <a:r>
              <a:rPr sz="2400" b="1" spc="-20" dirty="0">
                <a:solidFill>
                  <a:srgbClr val="000099"/>
                </a:solidFill>
                <a:latin typeface="Arial"/>
                <a:cs typeface="Arial"/>
              </a:rPr>
              <a:t>yang 	</a:t>
            </a:r>
            <a:r>
              <a:rPr sz="2400" b="1" spc="-10" dirty="0">
                <a:solidFill>
                  <a:srgbClr val="000099"/>
                </a:solidFill>
                <a:latin typeface="Arial"/>
                <a:cs typeface="Arial"/>
              </a:rPr>
              <a:t>berguna.</a:t>
            </a:r>
            <a:endParaRPr sz="2400">
              <a:latin typeface="Arial"/>
              <a:cs typeface="Arial"/>
            </a:endParaRPr>
          </a:p>
          <a:p>
            <a:pPr marL="297815" indent="-285115">
              <a:spcBef>
                <a:spcPts val="2530"/>
              </a:spcBef>
              <a:buFont typeface="Arial MT"/>
              <a:buChar char="–"/>
              <a:tabLst>
                <a:tab pos="297815" algn="l"/>
              </a:tabLst>
            </a:pPr>
            <a:r>
              <a:rPr sz="2400" b="1" spc="-105" dirty="0">
                <a:solidFill>
                  <a:srgbClr val="000099"/>
                </a:solidFill>
                <a:latin typeface="Arial"/>
                <a:cs typeface="Arial"/>
              </a:rPr>
              <a:t>Keuntungan</a:t>
            </a:r>
            <a:r>
              <a:rPr sz="2400" b="1" spc="-180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90" dirty="0">
                <a:solidFill>
                  <a:srgbClr val="000099"/>
                </a:solidFill>
                <a:latin typeface="Arial"/>
                <a:cs typeface="Arial"/>
              </a:rPr>
              <a:t>jangka</a:t>
            </a:r>
            <a:r>
              <a:rPr sz="2400" b="1" spc="-25" dirty="0">
                <a:solidFill>
                  <a:srgbClr val="000099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000099"/>
                </a:solidFill>
                <a:latin typeface="Arial"/>
                <a:cs typeface="Arial"/>
              </a:rPr>
              <a:t>panjang.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666986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9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30859"/>
              <a:ext cx="304800" cy="292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2288235" y="1894077"/>
            <a:ext cx="7451090" cy="3636010"/>
          </a:xfrm>
          <a:prstGeom prst="rect">
            <a:avLst/>
          </a:prstGeom>
        </p:spPr>
        <p:txBody>
          <a:bodyPr vert="horz" wrap="square" lIns="0" tIns="110489" rIns="0" bIns="0" rtlCol="0">
            <a:spAutoFit/>
          </a:bodyPr>
          <a:lstStyle/>
          <a:p>
            <a:pPr marL="355600" marR="5080" indent="-342900">
              <a:lnSpc>
                <a:spcPct val="80000"/>
              </a:lnSpc>
              <a:spcBef>
                <a:spcPts val="869"/>
              </a:spcBef>
            </a:pPr>
            <a:r>
              <a:rPr sz="3200" b="1" dirty="0">
                <a:latin typeface="Arial"/>
                <a:cs typeface="Arial"/>
              </a:rPr>
              <a:t>Corporate</a:t>
            </a:r>
            <a:r>
              <a:rPr sz="3200" b="1" spc="-60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Social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b="1" dirty="0">
                <a:latin typeface="Arial"/>
                <a:cs typeface="Arial"/>
              </a:rPr>
              <a:t>Responsibility</a:t>
            </a:r>
            <a:r>
              <a:rPr sz="3200" b="1" spc="-45" dirty="0">
                <a:latin typeface="Arial"/>
                <a:cs typeface="Arial"/>
              </a:rPr>
              <a:t> </a:t>
            </a:r>
            <a:r>
              <a:rPr sz="3200" spc="-10" dirty="0">
                <a:latin typeface="Arial MT"/>
                <a:cs typeface="Arial MT"/>
              </a:rPr>
              <a:t>(</a:t>
            </a:r>
            <a:r>
              <a:rPr sz="3200" b="1" spc="-10" dirty="0">
                <a:latin typeface="Arial"/>
                <a:cs typeface="Arial"/>
              </a:rPr>
              <a:t>CSR</a:t>
            </a:r>
            <a:r>
              <a:rPr sz="3200" spc="-10" dirty="0">
                <a:latin typeface="Arial MT"/>
                <a:cs typeface="Arial MT"/>
              </a:rPr>
              <a:t>) </a:t>
            </a:r>
            <a:r>
              <a:rPr sz="3200" dirty="0">
                <a:latin typeface="Arial MT"/>
                <a:cs typeface="Arial MT"/>
              </a:rPr>
              <a:t>merupakan</a:t>
            </a:r>
            <a:r>
              <a:rPr sz="3200" spc="-14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fenomena</a:t>
            </a:r>
            <a:r>
              <a:rPr sz="3200" spc="-12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strategi </a:t>
            </a:r>
            <a:r>
              <a:rPr sz="3200" dirty="0">
                <a:latin typeface="Arial MT"/>
                <a:cs typeface="Arial MT"/>
              </a:rPr>
              <a:t>perusahaan</a:t>
            </a:r>
            <a:r>
              <a:rPr sz="3200" spc="-13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yang</a:t>
            </a:r>
            <a:r>
              <a:rPr sz="3200" spc="-8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mengakomodasi </a:t>
            </a:r>
            <a:r>
              <a:rPr sz="3200" dirty="0">
                <a:latin typeface="Arial MT"/>
                <a:cs typeface="Arial MT"/>
              </a:rPr>
              <a:t>kebutuhan</a:t>
            </a:r>
            <a:r>
              <a:rPr sz="3200" spc="-11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dan</a:t>
            </a:r>
            <a:r>
              <a:rPr sz="3200" spc="-85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kepentingan </a:t>
            </a:r>
            <a:r>
              <a:rPr sz="3200" b="1" spc="-20" dirty="0">
                <a:latin typeface="Arial"/>
                <a:cs typeface="Arial"/>
              </a:rPr>
              <a:t>stakeholder</a:t>
            </a:r>
            <a:r>
              <a:rPr sz="3200" spc="-20" dirty="0">
                <a:latin typeface="Arial MT"/>
                <a:cs typeface="Arial MT"/>
              </a:rPr>
              <a:t>-</a:t>
            </a:r>
            <a:r>
              <a:rPr sz="3200" dirty="0">
                <a:latin typeface="Arial MT"/>
                <a:cs typeface="Arial MT"/>
              </a:rPr>
              <a:t>nya.</a:t>
            </a:r>
            <a:r>
              <a:rPr sz="3200" spc="-90" dirty="0">
                <a:latin typeface="Arial MT"/>
                <a:cs typeface="Arial MT"/>
              </a:rPr>
              <a:t> </a:t>
            </a:r>
            <a:r>
              <a:rPr sz="3200" b="1" dirty="0">
                <a:latin typeface="Arial"/>
                <a:cs typeface="Arial"/>
              </a:rPr>
              <a:t>CSR</a:t>
            </a:r>
            <a:r>
              <a:rPr sz="3200" b="1" spc="10" dirty="0">
                <a:latin typeface="Arial"/>
                <a:cs typeface="Arial"/>
              </a:rPr>
              <a:t> </a:t>
            </a:r>
            <a:r>
              <a:rPr sz="3200" dirty="0">
                <a:latin typeface="Arial MT"/>
                <a:cs typeface="Arial MT"/>
              </a:rPr>
              <a:t>timbul</a:t>
            </a:r>
            <a:r>
              <a:rPr sz="3200" spc="-3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sejak</a:t>
            </a:r>
            <a:r>
              <a:rPr sz="3200" spc="-30" dirty="0">
                <a:latin typeface="Arial MT"/>
                <a:cs typeface="Arial MT"/>
              </a:rPr>
              <a:t> </a:t>
            </a:r>
            <a:r>
              <a:rPr sz="3200" spc="-25" dirty="0">
                <a:latin typeface="Arial MT"/>
                <a:cs typeface="Arial MT"/>
              </a:rPr>
              <a:t>era </a:t>
            </a:r>
            <a:r>
              <a:rPr sz="3200" dirty="0">
                <a:latin typeface="Arial MT"/>
                <a:cs typeface="Arial MT"/>
              </a:rPr>
              <a:t>dimana</a:t>
            </a:r>
            <a:r>
              <a:rPr sz="3200" spc="-9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kesadaran</a:t>
            </a:r>
            <a:r>
              <a:rPr sz="3200" spc="-7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akan</a:t>
            </a:r>
            <a:r>
              <a:rPr sz="3200" spc="-55" dirty="0">
                <a:latin typeface="Arial MT"/>
                <a:cs typeface="Arial MT"/>
              </a:rPr>
              <a:t> </a:t>
            </a:r>
            <a:r>
              <a:rPr sz="3200" b="1" spc="-10" dirty="0">
                <a:latin typeface="Arial"/>
                <a:cs typeface="Arial"/>
              </a:rPr>
              <a:t>sustainability </a:t>
            </a:r>
            <a:r>
              <a:rPr sz="3200" dirty="0">
                <a:latin typeface="Arial MT"/>
                <a:cs typeface="Arial MT"/>
              </a:rPr>
              <a:t>perusahaan</a:t>
            </a:r>
            <a:r>
              <a:rPr sz="3200" spc="-145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jangka</a:t>
            </a:r>
            <a:r>
              <a:rPr sz="3200" spc="-114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panjang</a:t>
            </a:r>
            <a:r>
              <a:rPr sz="3200" spc="-11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adalah </a:t>
            </a:r>
            <a:r>
              <a:rPr sz="3200" dirty="0">
                <a:latin typeface="Arial MT"/>
                <a:cs typeface="Arial MT"/>
              </a:rPr>
              <a:t>lebih</a:t>
            </a:r>
            <a:r>
              <a:rPr sz="3200" spc="-10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penting</a:t>
            </a:r>
            <a:r>
              <a:rPr sz="3200" spc="-100" dirty="0">
                <a:latin typeface="Arial MT"/>
                <a:cs typeface="Arial MT"/>
              </a:rPr>
              <a:t> </a:t>
            </a:r>
            <a:r>
              <a:rPr sz="3200" dirty="0">
                <a:latin typeface="Arial MT"/>
                <a:cs typeface="Arial MT"/>
              </a:rPr>
              <a:t>daripada</a:t>
            </a:r>
            <a:r>
              <a:rPr sz="3200" spc="-100" dirty="0">
                <a:latin typeface="Arial MT"/>
                <a:cs typeface="Arial MT"/>
              </a:rPr>
              <a:t> </a:t>
            </a:r>
            <a:r>
              <a:rPr sz="3200" spc="-10" dirty="0">
                <a:latin typeface="Arial MT"/>
                <a:cs typeface="Arial MT"/>
              </a:rPr>
              <a:t>sekedar </a:t>
            </a:r>
            <a:r>
              <a:rPr sz="3200" b="1" spc="-10" dirty="0">
                <a:latin typeface="Arial"/>
                <a:cs typeface="Arial"/>
              </a:rPr>
              <a:t>profitability</a:t>
            </a:r>
            <a:r>
              <a:rPr sz="3200" spc="-10" dirty="0">
                <a:latin typeface="Arial MT"/>
                <a:cs typeface="Arial MT"/>
              </a:rPr>
              <a:t>.</a:t>
            </a:r>
            <a:endParaRPr sz="3200">
              <a:latin typeface="Arial MT"/>
              <a:cs typeface="Arial MT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66986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10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30859"/>
              <a:ext cx="304800" cy="292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2138172"/>
              <a:ext cx="255650" cy="284988"/>
            </a:xfrm>
            <a:prstGeom prst="rect">
              <a:avLst/>
            </a:prstGeom>
          </p:spPr>
        </p:pic>
      </p:grpSp>
      <p:sp>
        <p:nvSpPr>
          <p:cNvPr id="18" name="object 18" descr="$PPTXTitle"/>
          <p:cNvSpPr txBox="1">
            <a:spLocks noGrp="1"/>
          </p:cNvSpPr>
          <p:nvPr>
            <p:ph type="title"/>
          </p:nvPr>
        </p:nvSpPr>
        <p:spPr>
          <a:xfrm>
            <a:off x="2362200" y="467496"/>
            <a:ext cx="10515600" cy="112082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986155" marR="5080" indent="690245">
              <a:lnSpc>
                <a:spcPct val="100000"/>
              </a:lnSpc>
              <a:spcBef>
                <a:spcPts val="100"/>
              </a:spcBef>
            </a:pPr>
            <a:r>
              <a:rPr sz="3600" b="1" spc="-370" dirty="0">
                <a:latin typeface="Arial"/>
                <a:cs typeface="Arial"/>
              </a:rPr>
              <a:t>Tanggung</a:t>
            </a:r>
            <a:r>
              <a:rPr sz="3600" b="1" spc="-585" dirty="0">
                <a:latin typeface="Arial"/>
                <a:cs typeface="Arial"/>
              </a:rPr>
              <a:t> </a:t>
            </a:r>
            <a:r>
              <a:rPr sz="3600" b="1" spc="-325" dirty="0">
                <a:latin typeface="Arial"/>
                <a:cs typeface="Arial"/>
              </a:rPr>
              <a:t>Jawab</a:t>
            </a:r>
            <a:r>
              <a:rPr sz="3600" b="1" spc="-600" dirty="0">
                <a:latin typeface="Arial"/>
                <a:cs typeface="Arial"/>
              </a:rPr>
              <a:t> </a:t>
            </a:r>
            <a:r>
              <a:rPr sz="3600" b="1" spc="-280" dirty="0">
                <a:latin typeface="Arial"/>
                <a:cs typeface="Arial"/>
              </a:rPr>
              <a:t>Legal</a:t>
            </a:r>
            <a:r>
              <a:rPr sz="3600" b="1" spc="-535" dirty="0">
                <a:latin typeface="Arial"/>
                <a:cs typeface="Arial"/>
              </a:rPr>
              <a:t> </a:t>
            </a:r>
            <a:r>
              <a:rPr sz="3600" b="1" spc="-25" dirty="0">
                <a:latin typeface="Arial"/>
                <a:cs typeface="Arial"/>
              </a:rPr>
              <a:t>dan </a:t>
            </a:r>
            <a:r>
              <a:rPr sz="3600" b="1" spc="-375" dirty="0">
                <a:latin typeface="Arial"/>
                <a:cs typeface="Arial"/>
              </a:rPr>
              <a:t>Tanggung</a:t>
            </a:r>
            <a:r>
              <a:rPr sz="3600" b="1" spc="-560" dirty="0">
                <a:latin typeface="Arial"/>
                <a:cs typeface="Arial"/>
              </a:rPr>
              <a:t> </a:t>
            </a:r>
            <a:r>
              <a:rPr sz="3600" b="1" spc="-295" dirty="0">
                <a:latin typeface="Arial"/>
                <a:cs typeface="Arial"/>
              </a:rPr>
              <a:t>jawab</a:t>
            </a:r>
            <a:r>
              <a:rPr sz="3600" b="1" spc="-565" dirty="0">
                <a:latin typeface="Arial"/>
                <a:cs typeface="Arial"/>
              </a:rPr>
              <a:t> </a:t>
            </a:r>
            <a:r>
              <a:rPr sz="3600" b="1" spc="-330" dirty="0">
                <a:latin typeface="Arial"/>
                <a:cs typeface="Arial"/>
              </a:rPr>
              <a:t>Moral</a:t>
            </a:r>
            <a:r>
              <a:rPr sz="3600" b="1" spc="-355" dirty="0">
                <a:latin typeface="Arial"/>
                <a:cs typeface="Arial"/>
              </a:rPr>
              <a:t> </a:t>
            </a:r>
            <a:r>
              <a:rPr sz="3600" b="1" spc="-345" dirty="0">
                <a:latin typeface="Arial"/>
                <a:cs typeface="Arial"/>
              </a:rPr>
              <a:t>Perusahaan</a:t>
            </a:r>
            <a:endParaRPr sz="3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630830" y="1997457"/>
            <a:ext cx="7209790" cy="38296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3200" spc="-305" dirty="0">
                <a:latin typeface="Microsoft Sans Serif"/>
                <a:cs typeface="Microsoft Sans Serif"/>
              </a:rPr>
              <a:t>Mengapa</a:t>
            </a:r>
            <a:r>
              <a:rPr sz="3200" spc="-480" dirty="0">
                <a:latin typeface="Microsoft Sans Serif"/>
                <a:cs typeface="Microsoft Sans Serif"/>
              </a:rPr>
              <a:t> </a:t>
            </a:r>
            <a:r>
              <a:rPr sz="3200" spc="-285" dirty="0">
                <a:latin typeface="Microsoft Sans Serif"/>
                <a:cs typeface="Microsoft Sans Serif"/>
              </a:rPr>
              <a:t>CSR</a:t>
            </a:r>
            <a:r>
              <a:rPr sz="3200" spc="-509" dirty="0">
                <a:latin typeface="Microsoft Sans Serif"/>
                <a:cs typeface="Microsoft Sans Serif"/>
              </a:rPr>
              <a:t> </a:t>
            </a:r>
            <a:r>
              <a:rPr sz="3200" spc="-295" dirty="0">
                <a:latin typeface="Microsoft Sans Serif"/>
                <a:cs typeface="Microsoft Sans Serif"/>
              </a:rPr>
              <a:t>merupakan</a:t>
            </a:r>
            <a:r>
              <a:rPr sz="3200" spc="-475" dirty="0">
                <a:latin typeface="Microsoft Sans Serif"/>
                <a:cs typeface="Microsoft Sans Serif"/>
              </a:rPr>
              <a:t> </a:t>
            </a:r>
            <a:r>
              <a:rPr sz="3200" spc="-270" dirty="0">
                <a:latin typeface="Microsoft Sans Serif"/>
                <a:cs typeface="Microsoft Sans Serif"/>
              </a:rPr>
              <a:t>tanggung</a:t>
            </a:r>
            <a:r>
              <a:rPr sz="3200" spc="-495" dirty="0">
                <a:latin typeface="Microsoft Sans Serif"/>
                <a:cs typeface="Microsoft Sans Serif"/>
              </a:rPr>
              <a:t> </a:t>
            </a:r>
            <a:r>
              <a:rPr sz="3200" spc="-254" dirty="0">
                <a:latin typeface="Microsoft Sans Serif"/>
                <a:cs typeface="Microsoft Sans Serif"/>
              </a:rPr>
              <a:t>jawab</a:t>
            </a:r>
            <a:r>
              <a:rPr sz="3200" spc="-430" dirty="0">
                <a:latin typeface="Microsoft Sans Serif"/>
                <a:cs typeface="Microsoft Sans Serif"/>
              </a:rPr>
              <a:t> </a:t>
            </a:r>
            <a:r>
              <a:rPr sz="3200" spc="-160" dirty="0">
                <a:latin typeface="Microsoft Sans Serif"/>
                <a:cs typeface="Microsoft Sans Serif"/>
              </a:rPr>
              <a:t>legal </a:t>
            </a:r>
            <a:r>
              <a:rPr sz="3200" spc="-220" dirty="0">
                <a:latin typeface="Microsoft Sans Serif"/>
                <a:cs typeface="Microsoft Sans Serif"/>
              </a:rPr>
              <a:t>dari</a:t>
            </a:r>
            <a:r>
              <a:rPr sz="3200" spc="-290" dirty="0">
                <a:latin typeface="Microsoft Sans Serif"/>
                <a:cs typeface="Microsoft Sans Serif"/>
              </a:rPr>
              <a:t> </a:t>
            </a:r>
            <a:r>
              <a:rPr sz="3200" spc="-330" dirty="0">
                <a:latin typeface="Microsoft Sans Serif"/>
                <a:cs typeface="Microsoft Sans Serif"/>
              </a:rPr>
              <a:t>perusahaan?</a:t>
            </a:r>
            <a:endParaRPr sz="3200">
              <a:latin typeface="Microsoft Sans Serif"/>
              <a:cs typeface="Microsoft Sans Serif"/>
            </a:endParaRPr>
          </a:p>
          <a:p>
            <a:pPr marL="412115" marR="820419" indent="-285750">
              <a:spcBef>
                <a:spcPts val="700"/>
              </a:spcBef>
              <a:buFont typeface="Tahoma"/>
              <a:buChar char="–"/>
              <a:tabLst>
                <a:tab pos="413384" algn="l"/>
              </a:tabLst>
            </a:pPr>
            <a:r>
              <a:rPr sz="2800" spc="-260" dirty="0">
                <a:latin typeface="Microsoft Sans Serif"/>
                <a:cs typeface="Microsoft Sans Serif"/>
              </a:rPr>
              <a:t>Perusahaan</a:t>
            </a:r>
            <a:r>
              <a:rPr sz="2800" spc="-335" dirty="0">
                <a:latin typeface="Microsoft Sans Serif"/>
                <a:cs typeface="Microsoft Sans Serif"/>
              </a:rPr>
              <a:t> </a:t>
            </a:r>
            <a:r>
              <a:rPr sz="2800" spc="-260" dirty="0">
                <a:latin typeface="Microsoft Sans Serif"/>
                <a:cs typeface="Microsoft Sans Serif"/>
              </a:rPr>
              <a:t>sebagai</a:t>
            </a:r>
            <a:r>
              <a:rPr sz="2800" spc="-160" dirty="0">
                <a:latin typeface="Microsoft Sans Serif"/>
                <a:cs typeface="Microsoft Sans Serif"/>
              </a:rPr>
              <a:t> </a:t>
            </a:r>
            <a:r>
              <a:rPr sz="2800" spc="-254" dirty="0">
                <a:latin typeface="Microsoft Sans Serif"/>
                <a:cs typeface="Microsoft Sans Serif"/>
              </a:rPr>
              <a:t>badan</a:t>
            </a:r>
            <a:r>
              <a:rPr sz="2800" spc="-330" dirty="0">
                <a:latin typeface="Microsoft Sans Serif"/>
                <a:cs typeface="Microsoft Sans Serif"/>
              </a:rPr>
              <a:t> </a:t>
            </a:r>
            <a:r>
              <a:rPr sz="2800" spc="-165" dirty="0">
                <a:latin typeface="Microsoft Sans Serif"/>
                <a:cs typeface="Microsoft Sans Serif"/>
              </a:rPr>
              <a:t>hukumia</a:t>
            </a:r>
            <a:r>
              <a:rPr sz="2800" spc="-370" dirty="0">
                <a:latin typeface="Microsoft Sans Serif"/>
                <a:cs typeface="Microsoft Sans Serif"/>
              </a:rPr>
              <a:t> </a:t>
            </a:r>
            <a:r>
              <a:rPr sz="2800" spc="-210" dirty="0">
                <a:latin typeface="Microsoft Sans Serif"/>
                <a:cs typeface="Microsoft Sans Serif"/>
              </a:rPr>
              <a:t>memiliki 	</a:t>
            </a:r>
            <a:r>
              <a:rPr sz="2800" spc="-160" dirty="0">
                <a:latin typeface="Microsoft Sans Serif"/>
                <a:cs typeface="Microsoft Sans Serif"/>
              </a:rPr>
              <a:t>status</a:t>
            </a:r>
            <a:r>
              <a:rPr sz="2800" spc="-20" dirty="0">
                <a:latin typeface="Microsoft Sans Serif"/>
                <a:cs typeface="Microsoft Sans Serif"/>
              </a:rPr>
              <a:t> </a:t>
            </a:r>
            <a:r>
              <a:rPr sz="2800" spc="-25" dirty="0">
                <a:latin typeface="Microsoft Sans Serif"/>
                <a:cs typeface="Microsoft Sans Serif"/>
              </a:rPr>
              <a:t>legal.</a:t>
            </a:r>
            <a:endParaRPr sz="2800">
              <a:latin typeface="Microsoft Sans Serif"/>
              <a:cs typeface="Microsoft Sans Serif"/>
            </a:endParaRPr>
          </a:p>
          <a:p>
            <a:pPr marL="412750" indent="-285750">
              <a:spcBef>
                <a:spcPts val="705"/>
              </a:spcBef>
              <a:buFont typeface="Tahoma"/>
              <a:buChar char="–"/>
              <a:tabLst>
                <a:tab pos="412750" algn="l"/>
              </a:tabLst>
            </a:pPr>
            <a:r>
              <a:rPr sz="2800" spc="-265" dirty="0">
                <a:latin typeface="Microsoft Sans Serif"/>
                <a:cs typeface="Microsoft Sans Serif"/>
              </a:rPr>
              <a:t>Perusahaan</a:t>
            </a:r>
            <a:r>
              <a:rPr sz="2800" spc="-325" dirty="0">
                <a:latin typeface="Microsoft Sans Serif"/>
                <a:cs typeface="Microsoft Sans Serif"/>
              </a:rPr>
              <a:t> </a:t>
            </a:r>
            <a:r>
              <a:rPr sz="2800" spc="-305" dirty="0">
                <a:latin typeface="Microsoft Sans Serif"/>
                <a:cs typeface="Microsoft Sans Serif"/>
              </a:rPr>
              <a:t>mempunyai</a:t>
            </a:r>
            <a:r>
              <a:rPr sz="2800" spc="-135" dirty="0">
                <a:latin typeface="Microsoft Sans Serif"/>
                <a:cs typeface="Microsoft Sans Serif"/>
              </a:rPr>
              <a:t> </a:t>
            </a:r>
            <a:r>
              <a:rPr sz="2800" spc="-215" dirty="0">
                <a:latin typeface="Microsoft Sans Serif"/>
                <a:cs typeface="Microsoft Sans Serif"/>
              </a:rPr>
              <a:t>hak</a:t>
            </a:r>
            <a:r>
              <a:rPr sz="2800" spc="-310" dirty="0">
                <a:latin typeface="Microsoft Sans Serif"/>
                <a:cs typeface="Microsoft Sans Serif"/>
              </a:rPr>
              <a:t> </a:t>
            </a:r>
            <a:r>
              <a:rPr sz="2800" spc="-215" dirty="0">
                <a:latin typeface="Microsoft Sans Serif"/>
                <a:cs typeface="Microsoft Sans Serif"/>
              </a:rPr>
              <a:t>dan</a:t>
            </a:r>
            <a:r>
              <a:rPr sz="2800" spc="-355" dirty="0">
                <a:latin typeface="Microsoft Sans Serif"/>
                <a:cs typeface="Microsoft Sans Serif"/>
              </a:rPr>
              <a:t> </a:t>
            </a:r>
            <a:r>
              <a:rPr sz="2800" spc="-254" dirty="0">
                <a:latin typeface="Microsoft Sans Serif"/>
                <a:cs typeface="Microsoft Sans Serif"/>
              </a:rPr>
              <a:t>kewajiban</a:t>
            </a:r>
            <a:r>
              <a:rPr sz="2800" spc="-300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legal</a:t>
            </a:r>
            <a:endParaRPr sz="2800">
              <a:latin typeface="Microsoft Sans Serif"/>
              <a:cs typeface="Microsoft Sans Serif"/>
            </a:endParaRPr>
          </a:p>
          <a:p>
            <a:pPr marL="412115" marR="553720" indent="-285750">
              <a:spcBef>
                <a:spcPts val="700"/>
              </a:spcBef>
              <a:buFont typeface="Tahoma"/>
              <a:buChar char="–"/>
              <a:tabLst>
                <a:tab pos="413384" algn="l"/>
              </a:tabLst>
            </a:pPr>
            <a:r>
              <a:rPr sz="2800" spc="-265" dirty="0">
                <a:latin typeface="Microsoft Sans Serif"/>
                <a:cs typeface="Microsoft Sans Serif"/>
              </a:rPr>
              <a:t>Perusahaan</a:t>
            </a:r>
            <a:r>
              <a:rPr sz="2800" spc="-455" dirty="0">
                <a:latin typeface="Microsoft Sans Serif"/>
                <a:cs typeface="Microsoft Sans Serif"/>
              </a:rPr>
              <a:t> </a:t>
            </a:r>
            <a:r>
              <a:rPr sz="2800" spc="-229" dirty="0">
                <a:latin typeface="Microsoft Sans Serif"/>
                <a:cs typeface="Microsoft Sans Serif"/>
              </a:rPr>
              <a:t>harus</a:t>
            </a:r>
            <a:r>
              <a:rPr sz="2800" spc="-430" dirty="0">
                <a:latin typeface="Microsoft Sans Serif"/>
                <a:cs typeface="Microsoft Sans Serif"/>
              </a:rPr>
              <a:t> </a:t>
            </a:r>
            <a:r>
              <a:rPr sz="2800" spc="-229" dirty="0">
                <a:latin typeface="Microsoft Sans Serif"/>
                <a:cs typeface="Microsoft Sans Serif"/>
              </a:rPr>
              <a:t>menaatiperaturan</a:t>
            </a:r>
            <a:r>
              <a:rPr sz="2800" spc="-409" dirty="0">
                <a:latin typeface="Microsoft Sans Serif"/>
                <a:cs typeface="Microsoft Sans Serif"/>
              </a:rPr>
              <a:t> </a:t>
            </a:r>
            <a:r>
              <a:rPr sz="2800" spc="-270" dirty="0">
                <a:latin typeface="Microsoft Sans Serif"/>
                <a:cs typeface="Microsoft Sans Serif"/>
              </a:rPr>
              <a:t>hukumdan 	</a:t>
            </a:r>
            <a:r>
              <a:rPr sz="2800" spc="-229" dirty="0">
                <a:latin typeface="Microsoft Sans Serif"/>
                <a:cs typeface="Microsoft Sans Serif"/>
              </a:rPr>
              <a:t>harus</a:t>
            </a:r>
            <a:r>
              <a:rPr sz="2800" spc="-315" dirty="0">
                <a:latin typeface="Microsoft Sans Serif"/>
                <a:cs typeface="Microsoft Sans Serif"/>
              </a:rPr>
              <a:t> </a:t>
            </a:r>
            <a:r>
              <a:rPr sz="2800" spc="-310" dirty="0">
                <a:latin typeface="Microsoft Sans Serif"/>
                <a:cs typeface="Microsoft Sans Serif"/>
              </a:rPr>
              <a:t>memenuhi</a:t>
            </a:r>
            <a:r>
              <a:rPr sz="2800" spc="-100" dirty="0">
                <a:latin typeface="Microsoft Sans Serif"/>
                <a:cs typeface="Microsoft Sans Serif"/>
              </a:rPr>
              <a:t> </a:t>
            </a:r>
            <a:r>
              <a:rPr sz="2800" spc="-290" dirty="0">
                <a:latin typeface="Microsoft Sans Serif"/>
                <a:cs typeface="Microsoft Sans Serif"/>
              </a:rPr>
              <a:t>hukumannya,</a:t>
            </a:r>
            <a:r>
              <a:rPr sz="2800" spc="-170" dirty="0">
                <a:latin typeface="Microsoft Sans Serif"/>
                <a:cs typeface="Microsoft Sans Serif"/>
              </a:rPr>
              <a:t> </a:t>
            </a:r>
            <a:r>
              <a:rPr sz="2800" spc="-165" dirty="0">
                <a:latin typeface="Microsoft Sans Serif"/>
                <a:cs typeface="Microsoft Sans Serif"/>
              </a:rPr>
              <a:t>bila</a:t>
            </a:r>
            <a:r>
              <a:rPr sz="2800" spc="-320" dirty="0">
                <a:latin typeface="Microsoft Sans Serif"/>
                <a:cs typeface="Microsoft Sans Serif"/>
              </a:rPr>
              <a:t> </a:t>
            </a:r>
            <a:r>
              <a:rPr sz="2800" spc="-30" dirty="0">
                <a:latin typeface="Microsoft Sans Serif"/>
                <a:cs typeface="Microsoft Sans Serif"/>
              </a:rPr>
              <a:t>terjadi 	</a:t>
            </a:r>
            <a:r>
              <a:rPr sz="2800" spc="-165" dirty="0">
                <a:latin typeface="Microsoft Sans Serif"/>
                <a:cs typeface="Microsoft Sans Serif"/>
              </a:rPr>
              <a:t>pelanggaran.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666986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11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30859"/>
              <a:ext cx="304800" cy="292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286511"/>
              <a:ext cx="220725" cy="248411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631440" y="160400"/>
            <a:ext cx="7253605" cy="57518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1795145">
              <a:spcBef>
                <a:spcPts val="95"/>
              </a:spcBef>
            </a:pPr>
            <a:r>
              <a:rPr sz="2800" spc="-260" dirty="0">
                <a:latin typeface="Microsoft Sans Serif"/>
                <a:cs typeface="Microsoft Sans Serif"/>
              </a:rPr>
              <a:t>Apakah</a:t>
            </a:r>
            <a:r>
              <a:rPr sz="2800" spc="-365" dirty="0">
                <a:latin typeface="Microsoft Sans Serif"/>
                <a:cs typeface="Microsoft Sans Serif"/>
              </a:rPr>
              <a:t> </a:t>
            </a:r>
            <a:r>
              <a:rPr sz="2800" spc="-260" dirty="0">
                <a:latin typeface="Microsoft Sans Serif"/>
                <a:cs typeface="Microsoft Sans Serif"/>
              </a:rPr>
              <a:t>CSR</a:t>
            </a:r>
            <a:r>
              <a:rPr sz="2800" spc="-385" dirty="0">
                <a:latin typeface="Microsoft Sans Serif"/>
                <a:cs typeface="Microsoft Sans Serif"/>
              </a:rPr>
              <a:t> </a:t>
            </a:r>
            <a:r>
              <a:rPr sz="2800" spc="-305" dirty="0">
                <a:latin typeface="Microsoft Sans Serif"/>
                <a:cs typeface="Microsoft Sans Serif"/>
              </a:rPr>
              <a:t>mempunyai</a:t>
            </a:r>
            <a:r>
              <a:rPr sz="2800" spc="-130" dirty="0">
                <a:latin typeface="Microsoft Sans Serif"/>
                <a:cs typeface="Microsoft Sans Serif"/>
              </a:rPr>
              <a:t> </a:t>
            </a:r>
            <a:r>
              <a:rPr sz="2800" spc="-254" dirty="0">
                <a:latin typeface="Microsoft Sans Serif"/>
                <a:cs typeface="Microsoft Sans Serif"/>
              </a:rPr>
              <a:t>tanggung</a:t>
            </a:r>
            <a:r>
              <a:rPr sz="2800" spc="-315" dirty="0">
                <a:latin typeface="Microsoft Sans Serif"/>
                <a:cs typeface="Microsoft Sans Serif"/>
              </a:rPr>
              <a:t> </a:t>
            </a:r>
            <a:r>
              <a:rPr sz="2800" spc="-190" dirty="0">
                <a:latin typeface="Microsoft Sans Serif"/>
                <a:cs typeface="Microsoft Sans Serif"/>
              </a:rPr>
              <a:t>jawab </a:t>
            </a:r>
            <a:r>
              <a:rPr sz="2800" spc="-175" dirty="0">
                <a:latin typeface="Microsoft Sans Serif"/>
                <a:cs typeface="Microsoft Sans Serif"/>
              </a:rPr>
              <a:t>moral</a:t>
            </a:r>
            <a:r>
              <a:rPr sz="2800" spc="-10" dirty="0">
                <a:latin typeface="Microsoft Sans Serif"/>
                <a:cs typeface="Microsoft Sans Serif"/>
              </a:rPr>
              <a:t> </a:t>
            </a:r>
            <a:r>
              <a:rPr sz="2800" spc="-300" dirty="0">
                <a:latin typeface="Microsoft Sans Serif"/>
                <a:cs typeface="Microsoft Sans Serif"/>
              </a:rPr>
              <a:t>perusahaan?</a:t>
            </a:r>
            <a:endParaRPr sz="2800">
              <a:latin typeface="Microsoft Sans Serif"/>
              <a:cs typeface="Microsoft Sans Serif"/>
            </a:endParaRPr>
          </a:p>
          <a:p>
            <a:pPr marL="412115" marR="150495" indent="-285750">
              <a:lnSpc>
                <a:spcPct val="99700"/>
              </a:lnSpc>
              <a:spcBef>
                <a:spcPts val="755"/>
              </a:spcBef>
              <a:buChar char="–"/>
              <a:tabLst>
                <a:tab pos="413384" algn="l"/>
              </a:tabLst>
            </a:pPr>
            <a:r>
              <a:rPr sz="2800" spc="-210" dirty="0">
                <a:latin typeface="Tahoma"/>
                <a:cs typeface="Tahoma"/>
              </a:rPr>
              <a:t>Perusahaan</a:t>
            </a:r>
            <a:r>
              <a:rPr sz="2800" spc="-330" dirty="0">
                <a:latin typeface="Tahoma"/>
                <a:cs typeface="Tahoma"/>
              </a:rPr>
              <a:t> </a:t>
            </a:r>
            <a:r>
              <a:rPr sz="2800" spc="-210" dirty="0">
                <a:latin typeface="Tahoma"/>
                <a:cs typeface="Tahoma"/>
              </a:rPr>
              <a:t>perlu</a:t>
            </a:r>
            <a:r>
              <a:rPr sz="2800" spc="-420" dirty="0">
                <a:latin typeface="Tahoma"/>
                <a:cs typeface="Tahoma"/>
              </a:rPr>
              <a:t> </a:t>
            </a:r>
            <a:r>
              <a:rPr sz="2800" spc="-225" dirty="0">
                <a:latin typeface="Tahoma"/>
                <a:cs typeface="Tahoma"/>
              </a:rPr>
              <a:t>berstatus</a:t>
            </a:r>
            <a:r>
              <a:rPr sz="2800" spc="-409" dirty="0">
                <a:latin typeface="Tahoma"/>
                <a:cs typeface="Tahoma"/>
              </a:rPr>
              <a:t> </a:t>
            </a:r>
            <a:r>
              <a:rPr sz="2800" spc="-240" dirty="0">
                <a:latin typeface="Tahoma"/>
                <a:cs typeface="Tahoma"/>
              </a:rPr>
              <a:t>moral</a:t>
            </a:r>
            <a:r>
              <a:rPr sz="2800" spc="-475" dirty="0">
                <a:latin typeface="Tahoma"/>
                <a:cs typeface="Tahoma"/>
              </a:rPr>
              <a:t> </a:t>
            </a:r>
            <a:r>
              <a:rPr sz="2800" dirty="0">
                <a:latin typeface="Tahoma"/>
                <a:cs typeface="Tahoma"/>
              </a:rPr>
              <a:t>─</a:t>
            </a:r>
            <a:r>
              <a:rPr sz="2800" spc="55" dirty="0">
                <a:latin typeface="Tahoma"/>
                <a:cs typeface="Tahoma"/>
              </a:rPr>
              <a:t> </a:t>
            </a:r>
            <a:r>
              <a:rPr sz="2800" spc="-265" dirty="0">
                <a:latin typeface="Tahoma"/>
                <a:cs typeface="Tahoma"/>
              </a:rPr>
              <a:t>merupakan 	</a:t>
            </a:r>
            <a:r>
              <a:rPr sz="2800" spc="-210" dirty="0">
                <a:latin typeface="Tahoma"/>
                <a:cs typeface="Tahoma"/>
              </a:rPr>
              <a:t>pelaku</a:t>
            </a:r>
            <a:r>
              <a:rPr sz="2800" spc="-409" dirty="0">
                <a:latin typeface="Tahoma"/>
                <a:cs typeface="Tahoma"/>
              </a:rPr>
              <a:t> </a:t>
            </a:r>
            <a:r>
              <a:rPr sz="2800" spc="-240" dirty="0">
                <a:latin typeface="Tahoma"/>
                <a:cs typeface="Tahoma"/>
              </a:rPr>
              <a:t>moral</a:t>
            </a:r>
            <a:r>
              <a:rPr sz="2800" spc="-430" dirty="0">
                <a:latin typeface="Tahoma"/>
                <a:cs typeface="Tahoma"/>
              </a:rPr>
              <a:t> </a:t>
            </a:r>
            <a:r>
              <a:rPr sz="2800" spc="-25" dirty="0">
                <a:latin typeface="Tahoma"/>
                <a:cs typeface="Tahoma"/>
              </a:rPr>
              <a:t>─</a:t>
            </a:r>
            <a:r>
              <a:rPr sz="2800" spc="-180" dirty="0">
                <a:latin typeface="Tahoma"/>
                <a:cs typeface="Tahoma"/>
              </a:rPr>
              <a:t> </a:t>
            </a:r>
            <a:r>
              <a:rPr sz="2800" spc="-155" dirty="0">
                <a:latin typeface="Tahoma"/>
                <a:cs typeface="Tahoma"/>
              </a:rPr>
              <a:t>bisa</a:t>
            </a:r>
            <a:r>
              <a:rPr sz="2800" spc="-360" dirty="0">
                <a:latin typeface="Tahoma"/>
                <a:cs typeface="Tahoma"/>
              </a:rPr>
              <a:t> </a:t>
            </a:r>
            <a:r>
              <a:rPr sz="2800" spc="-250" dirty="0">
                <a:latin typeface="Tahoma"/>
                <a:cs typeface="Tahoma"/>
              </a:rPr>
              <a:t>melakukan</a:t>
            </a:r>
            <a:r>
              <a:rPr sz="2800" spc="-420" dirty="0">
                <a:latin typeface="Tahoma"/>
                <a:cs typeface="Tahoma"/>
              </a:rPr>
              <a:t> </a:t>
            </a:r>
            <a:r>
              <a:rPr sz="2800" spc="-254" dirty="0">
                <a:latin typeface="Tahoma"/>
                <a:cs typeface="Tahoma"/>
              </a:rPr>
              <a:t>perbuatan</a:t>
            </a:r>
            <a:r>
              <a:rPr sz="2800" spc="-400" dirty="0">
                <a:latin typeface="Tahoma"/>
                <a:cs typeface="Tahoma"/>
              </a:rPr>
              <a:t> </a:t>
            </a:r>
            <a:r>
              <a:rPr sz="2800" spc="-160" dirty="0">
                <a:latin typeface="Tahoma"/>
                <a:cs typeface="Tahoma"/>
              </a:rPr>
              <a:t>etis</a:t>
            </a:r>
            <a:r>
              <a:rPr sz="2800" spc="-360" dirty="0">
                <a:latin typeface="Tahoma"/>
                <a:cs typeface="Tahoma"/>
              </a:rPr>
              <a:t> </a:t>
            </a:r>
            <a:r>
              <a:rPr sz="2800" spc="-105" dirty="0">
                <a:latin typeface="Tahoma"/>
                <a:cs typeface="Tahoma"/>
              </a:rPr>
              <a:t>atau 	</a:t>
            </a:r>
            <a:r>
              <a:rPr sz="2800" spc="-190" dirty="0">
                <a:latin typeface="Microsoft Sans Serif"/>
                <a:cs typeface="Microsoft Sans Serif"/>
              </a:rPr>
              <a:t>tidak</a:t>
            </a:r>
            <a:r>
              <a:rPr sz="2800" spc="-335" dirty="0">
                <a:latin typeface="Microsoft Sans Serif"/>
                <a:cs typeface="Microsoft Sans Serif"/>
              </a:rPr>
              <a:t> </a:t>
            </a:r>
            <a:r>
              <a:rPr sz="2800" spc="-175" dirty="0">
                <a:latin typeface="Microsoft Sans Serif"/>
                <a:cs typeface="Microsoft Sans Serif"/>
              </a:rPr>
              <a:t>etis.</a:t>
            </a:r>
            <a:r>
              <a:rPr sz="2800" spc="-250" dirty="0">
                <a:latin typeface="Microsoft Sans Serif"/>
                <a:cs typeface="Microsoft Sans Serif"/>
              </a:rPr>
              <a:t> </a:t>
            </a:r>
            <a:r>
              <a:rPr sz="2800" spc="-254" dirty="0">
                <a:latin typeface="Microsoft Sans Serif"/>
                <a:cs typeface="Microsoft Sans Serif"/>
              </a:rPr>
              <a:t>Apakah</a:t>
            </a:r>
            <a:r>
              <a:rPr sz="2800" spc="-350" dirty="0">
                <a:latin typeface="Microsoft Sans Serif"/>
                <a:cs typeface="Microsoft Sans Serif"/>
              </a:rPr>
              <a:t> </a:t>
            </a:r>
            <a:r>
              <a:rPr sz="2800" spc="-254" dirty="0">
                <a:latin typeface="Microsoft Sans Serif"/>
                <a:cs typeface="Microsoft Sans Serif"/>
              </a:rPr>
              <a:t>perusahaan</a:t>
            </a:r>
            <a:r>
              <a:rPr sz="2800" spc="350" dirty="0">
                <a:latin typeface="Microsoft Sans Serif"/>
                <a:cs typeface="Microsoft Sans Serif"/>
              </a:rPr>
              <a:t> </a:t>
            </a:r>
            <a:r>
              <a:rPr sz="2800" spc="-275" dirty="0">
                <a:latin typeface="Microsoft Sans Serif"/>
                <a:cs typeface="Microsoft Sans Serif"/>
              </a:rPr>
              <a:t>merupakan</a:t>
            </a:r>
            <a:r>
              <a:rPr sz="2800" spc="-31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pelaku 	</a:t>
            </a:r>
            <a:r>
              <a:rPr sz="2800" spc="-290" dirty="0">
                <a:latin typeface="Microsoft Sans Serif"/>
                <a:cs typeface="Microsoft Sans Serif"/>
              </a:rPr>
              <a:t>m</a:t>
            </a:r>
            <a:r>
              <a:rPr sz="2800" spc="-280" dirty="0">
                <a:latin typeface="Microsoft Sans Serif"/>
                <a:cs typeface="Microsoft Sans Serif"/>
              </a:rPr>
              <a:t>ora</a:t>
            </a:r>
            <a:r>
              <a:rPr sz="2800" spc="220" dirty="0">
                <a:latin typeface="Microsoft Sans Serif"/>
                <a:cs typeface="Microsoft Sans Serif"/>
              </a:rPr>
              <a:t>l</a:t>
            </a:r>
            <a:r>
              <a:rPr sz="2800" spc="-270" dirty="0">
                <a:latin typeface="Microsoft Sans Serif"/>
                <a:cs typeface="Microsoft Sans Serif"/>
              </a:rPr>
              <a:t>a</a:t>
            </a:r>
            <a:r>
              <a:rPr sz="2800" spc="-265" dirty="0">
                <a:latin typeface="Microsoft Sans Serif"/>
                <a:cs typeface="Microsoft Sans Serif"/>
              </a:rPr>
              <a:t>t</a:t>
            </a:r>
            <a:r>
              <a:rPr sz="2800" spc="-270" dirty="0">
                <a:latin typeface="Microsoft Sans Serif"/>
                <a:cs typeface="Microsoft Sans Serif"/>
              </a:rPr>
              <a:t>a</a:t>
            </a:r>
            <a:r>
              <a:rPr sz="2800" spc="-15" dirty="0">
                <a:latin typeface="Microsoft Sans Serif"/>
                <a:cs typeface="Microsoft Sans Serif"/>
              </a:rPr>
              <a:t>u</a:t>
            </a:r>
            <a:r>
              <a:rPr sz="2800" spc="-445" dirty="0">
                <a:latin typeface="Microsoft Sans Serif"/>
                <a:cs typeface="Microsoft Sans Serif"/>
              </a:rPr>
              <a:t> </a:t>
            </a:r>
            <a:r>
              <a:rPr sz="2800" spc="-200" dirty="0">
                <a:latin typeface="Microsoft Sans Serif"/>
                <a:cs typeface="Microsoft Sans Serif"/>
              </a:rPr>
              <a:t>tidak</a:t>
            </a:r>
            <a:r>
              <a:rPr sz="2800" spc="-345" dirty="0">
                <a:latin typeface="Microsoft Sans Serif"/>
                <a:cs typeface="Microsoft Sans Serif"/>
              </a:rPr>
              <a:t> </a:t>
            </a:r>
            <a:r>
              <a:rPr sz="2800" spc="-280" dirty="0">
                <a:latin typeface="Microsoft Sans Serif"/>
                <a:cs typeface="Microsoft Sans Serif"/>
              </a:rPr>
              <a:t>ada</a:t>
            </a:r>
            <a:r>
              <a:rPr sz="2800" spc="-285" dirty="0">
                <a:latin typeface="Microsoft Sans Serif"/>
                <a:cs typeface="Microsoft Sans Serif"/>
              </a:rPr>
              <a:t>l</a:t>
            </a:r>
            <a:r>
              <a:rPr sz="2800" spc="-280" dirty="0">
                <a:latin typeface="Microsoft Sans Serif"/>
                <a:cs typeface="Microsoft Sans Serif"/>
              </a:rPr>
              <a:t>a</a:t>
            </a:r>
            <a:r>
              <a:rPr sz="2800" spc="215" dirty="0">
                <a:latin typeface="Microsoft Sans Serif"/>
                <a:cs typeface="Microsoft Sans Serif"/>
              </a:rPr>
              <a:t>h</a:t>
            </a:r>
            <a:r>
              <a:rPr sz="2800" spc="-310" dirty="0">
                <a:latin typeface="Microsoft Sans Serif"/>
                <a:cs typeface="Microsoft Sans Serif"/>
              </a:rPr>
              <a:t>m</a:t>
            </a:r>
            <a:r>
              <a:rPr sz="2800" spc="-305" dirty="0">
                <a:latin typeface="Microsoft Sans Serif"/>
                <a:cs typeface="Microsoft Sans Serif"/>
              </a:rPr>
              <a:t>asa</a:t>
            </a:r>
            <a:r>
              <a:rPr sz="2800" spc="-310" dirty="0">
                <a:latin typeface="Microsoft Sans Serif"/>
                <a:cs typeface="Microsoft Sans Serif"/>
              </a:rPr>
              <a:t>l</a:t>
            </a:r>
            <a:r>
              <a:rPr sz="2800" spc="-305" dirty="0">
                <a:latin typeface="Microsoft Sans Serif"/>
                <a:cs typeface="Microsoft Sans Serif"/>
              </a:rPr>
              <a:t>a</a:t>
            </a:r>
            <a:r>
              <a:rPr sz="2800" spc="204" dirty="0">
                <a:latin typeface="Microsoft Sans Serif"/>
                <a:cs typeface="Microsoft Sans Serif"/>
              </a:rPr>
              <a:t>h</a:t>
            </a:r>
            <a:r>
              <a:rPr sz="2800" spc="-295" dirty="0">
                <a:latin typeface="Microsoft Sans Serif"/>
                <a:cs typeface="Microsoft Sans Serif"/>
              </a:rPr>
              <a:t>yan</a:t>
            </a:r>
            <a:r>
              <a:rPr sz="2800" spc="180" dirty="0">
                <a:latin typeface="Microsoft Sans Serif"/>
                <a:cs typeface="Microsoft Sans Serif"/>
              </a:rPr>
              <a:t>g</a:t>
            </a:r>
            <a:r>
              <a:rPr sz="2800" spc="-210" dirty="0">
                <a:latin typeface="Microsoft Sans Serif"/>
                <a:cs typeface="Microsoft Sans Serif"/>
              </a:rPr>
              <a:t>suli</a:t>
            </a:r>
            <a:r>
              <a:rPr sz="2800" spc="-15" dirty="0">
                <a:latin typeface="Microsoft Sans Serif"/>
                <a:cs typeface="Microsoft Sans Serif"/>
              </a:rPr>
              <a:t>t</a:t>
            </a:r>
            <a:r>
              <a:rPr sz="2800" spc="-30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untuk 	</a:t>
            </a:r>
            <a:r>
              <a:rPr sz="2800" spc="-254" dirty="0">
                <a:latin typeface="Microsoft Sans Serif"/>
                <a:cs typeface="Microsoft Sans Serif"/>
              </a:rPr>
              <a:t>dipecahkan</a:t>
            </a:r>
            <a:r>
              <a:rPr sz="2800" spc="-390" dirty="0">
                <a:latin typeface="Microsoft Sans Serif"/>
                <a:cs typeface="Microsoft Sans Serif"/>
              </a:rPr>
              <a:t> </a:t>
            </a:r>
            <a:r>
              <a:rPr sz="2800" spc="-215" dirty="0">
                <a:latin typeface="Microsoft Sans Serif"/>
                <a:cs typeface="Microsoft Sans Serif"/>
              </a:rPr>
              <a:t>dan</a:t>
            </a:r>
            <a:r>
              <a:rPr sz="2800" spc="-350" dirty="0">
                <a:latin typeface="Microsoft Sans Serif"/>
                <a:cs typeface="Microsoft Sans Serif"/>
              </a:rPr>
              <a:t> </a:t>
            </a:r>
            <a:r>
              <a:rPr sz="2800" spc="-240" dirty="0">
                <a:latin typeface="Microsoft Sans Serif"/>
                <a:cs typeface="Microsoft Sans Serif"/>
              </a:rPr>
              <a:t>masih</a:t>
            </a:r>
            <a:r>
              <a:rPr sz="2800" spc="-335" dirty="0">
                <a:latin typeface="Microsoft Sans Serif"/>
                <a:cs typeface="Microsoft Sans Serif"/>
              </a:rPr>
              <a:t> </a:t>
            </a:r>
            <a:r>
              <a:rPr sz="2800" spc="-160" dirty="0">
                <a:latin typeface="Microsoft Sans Serif"/>
                <a:cs typeface="Microsoft Sans Serif"/>
              </a:rPr>
              <a:t>diperdebatkan.</a:t>
            </a:r>
            <a:endParaRPr sz="2800">
              <a:latin typeface="Microsoft Sans Serif"/>
              <a:cs typeface="Microsoft Sans Serif"/>
            </a:endParaRPr>
          </a:p>
          <a:p>
            <a:pPr marL="412115" marR="5080" indent="-285750">
              <a:spcBef>
                <a:spcPts val="710"/>
              </a:spcBef>
              <a:buFont typeface="Tahoma"/>
              <a:buChar char="–"/>
              <a:tabLst>
                <a:tab pos="413384" algn="l"/>
              </a:tabLst>
            </a:pPr>
            <a:r>
              <a:rPr sz="2800" spc="-260" dirty="0">
                <a:latin typeface="Microsoft Sans Serif"/>
                <a:cs typeface="Microsoft Sans Serif"/>
              </a:rPr>
              <a:t>Seandainya</a:t>
            </a:r>
            <a:r>
              <a:rPr sz="2800" spc="-310" dirty="0">
                <a:latin typeface="Microsoft Sans Serif"/>
                <a:cs typeface="Microsoft Sans Serif"/>
              </a:rPr>
              <a:t> </a:t>
            </a:r>
            <a:r>
              <a:rPr sz="2800" spc="-254" dirty="0">
                <a:latin typeface="Microsoft Sans Serif"/>
                <a:cs typeface="Microsoft Sans Serif"/>
              </a:rPr>
              <a:t>perusahaan</a:t>
            </a:r>
            <a:r>
              <a:rPr sz="2800" spc="-385" dirty="0">
                <a:latin typeface="Microsoft Sans Serif"/>
                <a:cs typeface="Microsoft Sans Serif"/>
              </a:rPr>
              <a:t> </a:t>
            </a:r>
            <a:r>
              <a:rPr sz="2800" spc="-215" dirty="0">
                <a:latin typeface="Microsoft Sans Serif"/>
                <a:cs typeface="Microsoft Sans Serif"/>
              </a:rPr>
              <a:t>terlepas</a:t>
            </a:r>
            <a:r>
              <a:rPr sz="2800" spc="-315" dirty="0">
                <a:latin typeface="Microsoft Sans Serif"/>
                <a:cs typeface="Microsoft Sans Serif"/>
              </a:rPr>
              <a:t> </a:t>
            </a:r>
            <a:r>
              <a:rPr sz="2800" spc="-204" dirty="0">
                <a:latin typeface="Microsoft Sans Serif"/>
                <a:cs typeface="Microsoft Sans Serif"/>
              </a:rPr>
              <a:t>dari</a:t>
            </a:r>
            <a:r>
              <a:rPr sz="2800" spc="-170" dirty="0">
                <a:latin typeface="Microsoft Sans Serif"/>
                <a:cs typeface="Microsoft Sans Serif"/>
              </a:rPr>
              <a:t> </a:t>
            </a:r>
            <a:r>
              <a:rPr sz="2800" spc="-265" dirty="0">
                <a:latin typeface="Microsoft Sans Serif"/>
                <a:cs typeface="Microsoft Sans Serif"/>
              </a:rPr>
              <a:t>orang-</a:t>
            </a:r>
            <a:r>
              <a:rPr sz="2800" spc="-10" dirty="0">
                <a:latin typeface="Microsoft Sans Serif"/>
                <a:cs typeface="Microsoft Sans Serif"/>
              </a:rPr>
              <a:t>orang 	</a:t>
            </a:r>
            <a:r>
              <a:rPr sz="2800" spc="-225" dirty="0">
                <a:latin typeface="Tahoma"/>
                <a:cs typeface="Tahoma"/>
              </a:rPr>
              <a:t>yang</a:t>
            </a:r>
            <a:r>
              <a:rPr sz="2800" spc="-480" dirty="0">
                <a:latin typeface="Tahoma"/>
                <a:cs typeface="Tahoma"/>
              </a:rPr>
              <a:t> </a:t>
            </a:r>
            <a:r>
              <a:rPr sz="2800" spc="-235" dirty="0">
                <a:latin typeface="Tahoma"/>
                <a:cs typeface="Tahoma"/>
              </a:rPr>
              <a:t>bekerja</a:t>
            </a:r>
            <a:r>
              <a:rPr sz="2800" spc="-395" dirty="0">
                <a:latin typeface="Tahoma"/>
                <a:cs typeface="Tahoma"/>
              </a:rPr>
              <a:t> </a:t>
            </a:r>
            <a:r>
              <a:rPr sz="2800" spc="-160" dirty="0">
                <a:latin typeface="Tahoma"/>
                <a:cs typeface="Tahoma"/>
              </a:rPr>
              <a:t>di</a:t>
            </a:r>
            <a:r>
              <a:rPr sz="2800" spc="-335" dirty="0">
                <a:latin typeface="Tahoma"/>
                <a:cs typeface="Tahoma"/>
              </a:rPr>
              <a:t> </a:t>
            </a:r>
            <a:r>
              <a:rPr sz="2800" spc="-250" dirty="0">
                <a:latin typeface="Tahoma"/>
                <a:cs typeface="Tahoma"/>
              </a:rPr>
              <a:t>dalamnya</a:t>
            </a:r>
            <a:r>
              <a:rPr sz="2800" spc="-420" dirty="0">
                <a:latin typeface="Tahoma"/>
                <a:cs typeface="Tahoma"/>
              </a:rPr>
              <a:t> </a:t>
            </a:r>
            <a:r>
              <a:rPr sz="2800" spc="-25" dirty="0">
                <a:latin typeface="Tahoma"/>
                <a:cs typeface="Tahoma"/>
              </a:rPr>
              <a:t>─</a:t>
            </a:r>
            <a:r>
              <a:rPr sz="2800" spc="-200" dirty="0">
                <a:latin typeface="Tahoma"/>
                <a:cs typeface="Tahoma"/>
              </a:rPr>
              <a:t> </a:t>
            </a:r>
            <a:r>
              <a:rPr sz="2800" spc="-215" dirty="0">
                <a:latin typeface="Tahoma"/>
                <a:cs typeface="Tahoma"/>
              </a:rPr>
              <a:t>tidak</a:t>
            </a:r>
            <a:r>
              <a:rPr sz="2800" spc="-405" dirty="0">
                <a:latin typeface="Tahoma"/>
                <a:cs typeface="Tahoma"/>
              </a:rPr>
              <a:t> </a:t>
            </a:r>
            <a:r>
              <a:rPr sz="2800" spc="-265" dirty="0">
                <a:latin typeface="Tahoma"/>
                <a:cs typeface="Tahoma"/>
              </a:rPr>
              <a:t>merupakan</a:t>
            </a:r>
            <a:r>
              <a:rPr sz="2800" spc="-380" dirty="0">
                <a:latin typeface="Tahoma"/>
                <a:cs typeface="Tahoma"/>
              </a:rPr>
              <a:t> </a:t>
            </a:r>
            <a:r>
              <a:rPr sz="2800" spc="-120" dirty="0">
                <a:latin typeface="Tahoma"/>
                <a:cs typeface="Tahoma"/>
              </a:rPr>
              <a:t>pelaku 	</a:t>
            </a:r>
            <a:r>
              <a:rPr sz="2800" spc="-295" dirty="0">
                <a:latin typeface="Microsoft Sans Serif"/>
                <a:cs typeface="Microsoft Sans Serif"/>
              </a:rPr>
              <a:t>m</a:t>
            </a:r>
            <a:r>
              <a:rPr sz="2800" spc="-290" dirty="0">
                <a:latin typeface="Microsoft Sans Serif"/>
                <a:cs typeface="Microsoft Sans Serif"/>
              </a:rPr>
              <a:t>ora</a:t>
            </a:r>
            <a:r>
              <a:rPr sz="2800" spc="215" dirty="0">
                <a:latin typeface="Microsoft Sans Serif"/>
                <a:cs typeface="Microsoft Sans Serif"/>
              </a:rPr>
              <a:t>l</a:t>
            </a:r>
            <a:r>
              <a:rPr sz="2800" spc="-310" dirty="0">
                <a:latin typeface="Microsoft Sans Serif"/>
                <a:cs typeface="Microsoft Sans Serif"/>
              </a:rPr>
              <a:t>da</a:t>
            </a:r>
            <a:r>
              <a:rPr sz="2800" spc="160" dirty="0">
                <a:latin typeface="Microsoft Sans Serif"/>
                <a:cs typeface="Microsoft Sans Serif"/>
              </a:rPr>
              <a:t>n</a:t>
            </a:r>
            <a:r>
              <a:rPr sz="2800" spc="-285" dirty="0">
                <a:latin typeface="Microsoft Sans Serif"/>
                <a:cs typeface="Microsoft Sans Serif"/>
              </a:rPr>
              <a:t>karen</a:t>
            </a:r>
            <a:r>
              <a:rPr sz="2800" spc="-20" dirty="0">
                <a:latin typeface="Microsoft Sans Serif"/>
                <a:cs typeface="Microsoft Sans Serif"/>
              </a:rPr>
              <a:t>a</a:t>
            </a:r>
            <a:r>
              <a:rPr sz="2800" spc="-475" dirty="0">
                <a:latin typeface="Microsoft Sans Serif"/>
                <a:cs typeface="Microsoft Sans Serif"/>
              </a:rPr>
              <a:t> </a:t>
            </a:r>
            <a:r>
              <a:rPr sz="2800" spc="-140" dirty="0">
                <a:latin typeface="Microsoft Sans Serif"/>
                <a:cs typeface="Microsoft Sans Serif"/>
              </a:rPr>
              <a:t>itu</a:t>
            </a:r>
            <a:r>
              <a:rPr sz="2800" spc="-295" dirty="0">
                <a:latin typeface="Microsoft Sans Serif"/>
                <a:cs typeface="Microsoft Sans Serif"/>
              </a:rPr>
              <a:t> </a:t>
            </a:r>
            <a:r>
              <a:rPr sz="2800" spc="-200" dirty="0">
                <a:latin typeface="Microsoft Sans Serif"/>
                <a:cs typeface="Microsoft Sans Serif"/>
              </a:rPr>
              <a:t>tidak</a:t>
            </a:r>
            <a:r>
              <a:rPr sz="2800" spc="-370" dirty="0">
                <a:latin typeface="Microsoft Sans Serif"/>
                <a:cs typeface="Microsoft Sans Serif"/>
              </a:rPr>
              <a:t> </a:t>
            </a:r>
            <a:r>
              <a:rPr sz="2800" spc="-200" dirty="0">
                <a:latin typeface="Microsoft Sans Serif"/>
                <a:cs typeface="Microsoft Sans Serif"/>
              </a:rPr>
              <a:t>bisa</a:t>
            </a:r>
            <a:r>
              <a:rPr sz="2800" spc="-455" dirty="0">
                <a:latin typeface="Microsoft Sans Serif"/>
                <a:cs typeface="Microsoft Sans Serif"/>
              </a:rPr>
              <a:t> </a:t>
            </a:r>
            <a:r>
              <a:rPr sz="2800" spc="-160" dirty="0">
                <a:latin typeface="Microsoft Sans Serif"/>
                <a:cs typeface="Microsoft Sans Serif"/>
              </a:rPr>
              <a:t>memikultanggung 	</a:t>
            </a:r>
            <a:r>
              <a:rPr sz="2800" spc="-240" dirty="0">
                <a:latin typeface="Microsoft Sans Serif"/>
                <a:cs typeface="Microsoft Sans Serif"/>
              </a:rPr>
              <a:t>jawab</a:t>
            </a:r>
            <a:r>
              <a:rPr sz="2800" spc="-345" dirty="0">
                <a:latin typeface="Microsoft Sans Serif"/>
                <a:cs typeface="Microsoft Sans Serif"/>
              </a:rPr>
              <a:t> </a:t>
            </a:r>
            <a:r>
              <a:rPr sz="2800" spc="-235" dirty="0">
                <a:latin typeface="Microsoft Sans Serif"/>
                <a:cs typeface="Microsoft Sans Serif"/>
              </a:rPr>
              <a:t>moral,</a:t>
            </a:r>
            <a:r>
              <a:rPr sz="2800" spc="-175" dirty="0">
                <a:latin typeface="Microsoft Sans Serif"/>
                <a:cs typeface="Microsoft Sans Serif"/>
              </a:rPr>
              <a:t> </a:t>
            </a:r>
            <a:r>
              <a:rPr sz="2800" spc="-275" dirty="0">
                <a:latin typeface="Microsoft Sans Serif"/>
                <a:cs typeface="Microsoft Sans Serif"/>
              </a:rPr>
              <a:t>namun</a:t>
            </a:r>
            <a:r>
              <a:rPr sz="2800" spc="-330" dirty="0">
                <a:latin typeface="Microsoft Sans Serif"/>
                <a:cs typeface="Microsoft Sans Serif"/>
              </a:rPr>
              <a:t> </a:t>
            </a:r>
            <a:r>
              <a:rPr sz="2800" spc="-254" dirty="0">
                <a:latin typeface="Microsoft Sans Serif"/>
                <a:cs typeface="Microsoft Sans Serif"/>
              </a:rPr>
              <a:t>pimpinan</a:t>
            </a:r>
            <a:r>
              <a:rPr sz="2800" spc="-305" dirty="0">
                <a:latin typeface="Microsoft Sans Serif"/>
                <a:cs typeface="Microsoft Sans Serif"/>
              </a:rPr>
              <a:t> </a:t>
            </a:r>
            <a:r>
              <a:rPr sz="2800" spc="-254" dirty="0">
                <a:latin typeface="Microsoft Sans Serif"/>
                <a:cs typeface="Microsoft Sans Serif"/>
              </a:rPr>
              <a:t>perusahaan</a:t>
            </a:r>
            <a:r>
              <a:rPr sz="2800" spc="-375" dirty="0">
                <a:latin typeface="Microsoft Sans Serif"/>
                <a:cs typeface="Microsoft Sans Serif"/>
              </a:rPr>
              <a:t> </a:t>
            </a:r>
            <a:r>
              <a:rPr sz="2800" spc="-10" dirty="0">
                <a:latin typeface="Microsoft Sans Serif"/>
                <a:cs typeface="Microsoft Sans Serif"/>
              </a:rPr>
              <a:t>tetap 	</a:t>
            </a:r>
            <a:r>
              <a:rPr sz="2800" spc="-240" dirty="0">
                <a:latin typeface="Microsoft Sans Serif"/>
                <a:cs typeface="Microsoft Sans Serif"/>
              </a:rPr>
              <a:t>pelaku</a:t>
            </a:r>
            <a:r>
              <a:rPr sz="2800" spc="-440" dirty="0">
                <a:latin typeface="Microsoft Sans Serif"/>
                <a:cs typeface="Microsoft Sans Serif"/>
              </a:rPr>
              <a:t> </a:t>
            </a:r>
            <a:r>
              <a:rPr sz="2800" spc="-229" dirty="0">
                <a:latin typeface="Microsoft Sans Serif"/>
                <a:cs typeface="Microsoft Sans Serif"/>
              </a:rPr>
              <a:t>moral</a:t>
            </a:r>
            <a:r>
              <a:rPr sz="2800" spc="-459" dirty="0">
                <a:latin typeface="Microsoft Sans Serif"/>
                <a:cs typeface="Microsoft Sans Serif"/>
              </a:rPr>
              <a:t> </a:t>
            </a:r>
            <a:r>
              <a:rPr sz="2800" spc="-200" dirty="0">
                <a:latin typeface="Microsoft Sans Serif"/>
                <a:cs typeface="Microsoft Sans Serif"/>
              </a:rPr>
              <a:t>danharus</a:t>
            </a:r>
            <a:r>
              <a:rPr sz="2800" spc="-430" dirty="0">
                <a:latin typeface="Microsoft Sans Serif"/>
                <a:cs typeface="Microsoft Sans Serif"/>
              </a:rPr>
              <a:t> </a:t>
            </a:r>
            <a:r>
              <a:rPr sz="2800" spc="-240" dirty="0">
                <a:latin typeface="Microsoft Sans Serif"/>
                <a:cs typeface="Microsoft Sans Serif"/>
              </a:rPr>
              <a:t>m</a:t>
            </a:r>
            <a:r>
              <a:rPr sz="2800" spc="-235" dirty="0">
                <a:latin typeface="Microsoft Sans Serif"/>
                <a:cs typeface="Microsoft Sans Serif"/>
              </a:rPr>
              <a:t>e</a:t>
            </a:r>
            <a:r>
              <a:rPr sz="2800" spc="-240" dirty="0">
                <a:latin typeface="Microsoft Sans Serif"/>
                <a:cs typeface="Microsoft Sans Serif"/>
              </a:rPr>
              <a:t>m</a:t>
            </a:r>
            <a:r>
              <a:rPr sz="2800" spc="-235" dirty="0">
                <a:latin typeface="Microsoft Sans Serif"/>
                <a:cs typeface="Microsoft Sans Serif"/>
              </a:rPr>
              <a:t>iku</a:t>
            </a:r>
            <a:r>
              <a:rPr sz="2800" spc="245" dirty="0">
                <a:latin typeface="Microsoft Sans Serif"/>
                <a:cs typeface="Microsoft Sans Serif"/>
              </a:rPr>
              <a:t>l</a:t>
            </a:r>
            <a:r>
              <a:rPr sz="2800" spc="-229" dirty="0">
                <a:latin typeface="Microsoft Sans Serif"/>
                <a:cs typeface="Microsoft Sans Serif"/>
              </a:rPr>
              <a:t>t</a:t>
            </a:r>
            <a:r>
              <a:rPr sz="2800" spc="-235" dirty="0">
                <a:latin typeface="Microsoft Sans Serif"/>
                <a:cs typeface="Microsoft Sans Serif"/>
              </a:rPr>
              <a:t>anggun</a:t>
            </a:r>
            <a:r>
              <a:rPr sz="2800" spc="270" dirty="0">
                <a:latin typeface="Microsoft Sans Serif"/>
                <a:cs typeface="Microsoft Sans Serif"/>
              </a:rPr>
              <a:t>g</a:t>
            </a:r>
            <a:r>
              <a:rPr sz="2800" spc="-235" dirty="0">
                <a:latin typeface="Microsoft Sans Serif"/>
                <a:cs typeface="Microsoft Sans Serif"/>
              </a:rPr>
              <a:t>ja</a:t>
            </a:r>
            <a:r>
              <a:rPr sz="2800" spc="-245" dirty="0">
                <a:latin typeface="Microsoft Sans Serif"/>
                <a:cs typeface="Microsoft Sans Serif"/>
              </a:rPr>
              <a:t>w</a:t>
            </a:r>
            <a:r>
              <a:rPr sz="2800" spc="-235" dirty="0">
                <a:latin typeface="Microsoft Sans Serif"/>
                <a:cs typeface="Microsoft Sans Serif"/>
              </a:rPr>
              <a:t>a</a:t>
            </a:r>
            <a:r>
              <a:rPr sz="2800" spc="45" dirty="0">
                <a:latin typeface="Microsoft Sans Serif"/>
                <a:cs typeface="Microsoft Sans Serif"/>
              </a:rPr>
              <a:t>b</a:t>
            </a:r>
            <a:r>
              <a:rPr sz="2800" spc="-175" dirty="0">
                <a:latin typeface="Microsoft Sans Serif"/>
                <a:cs typeface="Microsoft Sans Serif"/>
              </a:rPr>
              <a:t> 	</a:t>
            </a:r>
            <a:r>
              <a:rPr sz="2800" spc="-254" dirty="0">
                <a:latin typeface="Microsoft Sans Serif"/>
                <a:cs typeface="Microsoft Sans Serif"/>
              </a:rPr>
              <a:t>moral</a:t>
            </a:r>
            <a:r>
              <a:rPr sz="2800" spc="-170" dirty="0">
                <a:latin typeface="Microsoft Sans Serif"/>
                <a:cs typeface="Microsoft Sans Serif"/>
              </a:rPr>
              <a:t> </a:t>
            </a:r>
            <a:r>
              <a:rPr sz="2800" spc="-200" dirty="0">
                <a:latin typeface="Microsoft Sans Serif"/>
                <a:cs typeface="Microsoft Sans Serif"/>
              </a:rPr>
              <a:t>atas</a:t>
            </a:r>
            <a:r>
              <a:rPr sz="2800" spc="-320" dirty="0">
                <a:latin typeface="Microsoft Sans Serif"/>
                <a:cs typeface="Microsoft Sans Serif"/>
              </a:rPr>
              <a:t> </a:t>
            </a:r>
            <a:r>
              <a:rPr sz="2800" spc="-254" dirty="0">
                <a:latin typeface="Microsoft Sans Serif"/>
                <a:cs typeface="Microsoft Sans Serif"/>
              </a:rPr>
              <a:t>keputusan</a:t>
            </a:r>
            <a:r>
              <a:rPr sz="2800" spc="-370" dirty="0">
                <a:latin typeface="Microsoft Sans Serif"/>
                <a:cs typeface="Microsoft Sans Serif"/>
              </a:rPr>
              <a:t> </a:t>
            </a:r>
            <a:r>
              <a:rPr sz="2800" spc="-229" dirty="0">
                <a:latin typeface="Microsoft Sans Serif"/>
                <a:cs typeface="Microsoft Sans Serif"/>
              </a:rPr>
              <a:t>yang</a:t>
            </a:r>
            <a:r>
              <a:rPr sz="2800" spc="-365" dirty="0">
                <a:latin typeface="Microsoft Sans Serif"/>
                <a:cs typeface="Microsoft Sans Serif"/>
              </a:rPr>
              <a:t> </a:t>
            </a:r>
            <a:r>
              <a:rPr sz="2800" spc="-280" dirty="0">
                <a:latin typeface="Microsoft Sans Serif"/>
                <a:cs typeface="Microsoft Sans Serif"/>
              </a:rPr>
              <a:t>diambilnya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666986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12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30859"/>
              <a:ext cx="304800" cy="292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2109216"/>
              <a:ext cx="185800" cy="21336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3279647"/>
              <a:ext cx="185800" cy="213360"/>
            </a:xfrm>
            <a:prstGeom prst="rect">
              <a:avLst/>
            </a:prstGeom>
          </p:spPr>
        </p:pic>
      </p:grp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3071241" y="654558"/>
            <a:ext cx="7031990" cy="69659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80" dirty="0"/>
              <a:t>TJSP</a:t>
            </a:r>
            <a:r>
              <a:rPr spc="-690" dirty="0"/>
              <a:t> </a:t>
            </a:r>
            <a:r>
              <a:rPr spc="-425" dirty="0"/>
              <a:t>pandangan</a:t>
            </a:r>
            <a:r>
              <a:rPr spc="-545" dirty="0"/>
              <a:t> </a:t>
            </a:r>
            <a:r>
              <a:rPr spc="-305" dirty="0"/>
              <a:t>Milton</a:t>
            </a:r>
            <a:r>
              <a:rPr spc="-635" dirty="0"/>
              <a:t> </a:t>
            </a:r>
            <a:r>
              <a:rPr spc="-395" dirty="0"/>
              <a:t>Friedman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630830" y="1998345"/>
            <a:ext cx="7125970" cy="37604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245" dirty="0">
                <a:latin typeface="Microsoft Sans Serif"/>
                <a:cs typeface="Microsoft Sans Serif"/>
              </a:rPr>
              <a:t>Tanggung</a:t>
            </a:r>
            <a:r>
              <a:rPr sz="2400" spc="-200" dirty="0">
                <a:latin typeface="Microsoft Sans Serif"/>
                <a:cs typeface="Microsoft Sans Serif"/>
              </a:rPr>
              <a:t> </a:t>
            </a:r>
            <a:r>
              <a:rPr sz="2400" spc="-220" dirty="0">
                <a:latin typeface="Microsoft Sans Serif"/>
                <a:cs typeface="Microsoft Sans Serif"/>
              </a:rPr>
              <a:t>jawab</a:t>
            </a:r>
            <a:r>
              <a:rPr sz="2400" spc="-160" dirty="0">
                <a:latin typeface="Microsoft Sans Serif"/>
                <a:cs typeface="Microsoft Sans Serif"/>
              </a:rPr>
              <a:t> </a:t>
            </a:r>
            <a:r>
              <a:rPr sz="2400" spc="-235" dirty="0">
                <a:latin typeface="Microsoft Sans Serif"/>
                <a:cs typeface="Microsoft Sans Serif"/>
              </a:rPr>
              <a:t>perusahaan</a:t>
            </a:r>
            <a:r>
              <a:rPr sz="2400" spc="-150" dirty="0">
                <a:latin typeface="Microsoft Sans Serif"/>
                <a:cs typeface="Microsoft Sans Serif"/>
              </a:rPr>
              <a:t> </a:t>
            </a:r>
            <a:r>
              <a:rPr sz="2400" spc="-215" dirty="0">
                <a:latin typeface="Microsoft Sans Serif"/>
                <a:cs typeface="Microsoft Sans Serif"/>
              </a:rPr>
              <a:t>adalah</a:t>
            </a:r>
            <a:r>
              <a:rPr sz="2400" spc="-150" dirty="0">
                <a:latin typeface="Microsoft Sans Serif"/>
                <a:cs typeface="Microsoft Sans Serif"/>
              </a:rPr>
              <a:t> </a:t>
            </a:r>
            <a:r>
              <a:rPr sz="2400" spc="-229" dirty="0">
                <a:latin typeface="Microsoft Sans Serif"/>
                <a:cs typeface="Microsoft Sans Serif"/>
              </a:rPr>
              <a:t>meningkatkan</a:t>
            </a:r>
            <a:r>
              <a:rPr sz="2400" spc="-180" dirty="0">
                <a:latin typeface="Microsoft Sans Serif"/>
                <a:cs typeface="Microsoft Sans Serif"/>
              </a:rPr>
              <a:t> </a:t>
            </a:r>
            <a:r>
              <a:rPr sz="2400" spc="-170" dirty="0">
                <a:latin typeface="Microsoft Sans Serif"/>
                <a:cs typeface="Microsoft Sans Serif"/>
              </a:rPr>
              <a:t>keuntungan </a:t>
            </a:r>
            <a:r>
              <a:rPr sz="2400" spc="-220" dirty="0">
                <a:latin typeface="Microsoft Sans Serif"/>
                <a:cs typeface="Microsoft Sans Serif"/>
              </a:rPr>
              <a:t>semaksimalmungkin,</a:t>
            </a:r>
            <a:r>
              <a:rPr sz="2400" spc="-365" dirty="0">
                <a:latin typeface="Microsoft Sans Serif"/>
                <a:cs typeface="Microsoft Sans Serif"/>
              </a:rPr>
              <a:t> </a:t>
            </a:r>
            <a:r>
              <a:rPr sz="2400" spc="-204" dirty="0">
                <a:latin typeface="Microsoft Sans Serif"/>
                <a:cs typeface="Microsoft Sans Serif"/>
              </a:rPr>
              <a:t>tanggungjawab</a:t>
            </a:r>
            <a:r>
              <a:rPr sz="2400" spc="-345" dirty="0">
                <a:latin typeface="Microsoft Sans Serif"/>
                <a:cs typeface="Microsoft Sans Serif"/>
              </a:rPr>
              <a:t> </a:t>
            </a:r>
            <a:r>
              <a:rPr sz="2400" spc="-130" dirty="0">
                <a:latin typeface="Microsoft Sans Serif"/>
                <a:cs typeface="Microsoft Sans Serif"/>
              </a:rPr>
              <a:t>ini</a:t>
            </a:r>
            <a:r>
              <a:rPr sz="2400" spc="-195" dirty="0">
                <a:latin typeface="Microsoft Sans Serif"/>
                <a:cs typeface="Microsoft Sans Serif"/>
              </a:rPr>
              <a:t> </a:t>
            </a:r>
            <a:r>
              <a:rPr sz="2400" spc="-165" dirty="0">
                <a:latin typeface="Microsoft Sans Serif"/>
                <a:cs typeface="Microsoft Sans Serif"/>
              </a:rPr>
              <a:t>beradadi</a:t>
            </a:r>
            <a:r>
              <a:rPr sz="2400" spc="-25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tangan </a:t>
            </a:r>
            <a:r>
              <a:rPr sz="2400" spc="-85" dirty="0">
                <a:latin typeface="Microsoft Sans Serif"/>
                <a:cs typeface="Microsoft Sans Serif"/>
              </a:rPr>
              <a:t>manajer.</a:t>
            </a:r>
            <a:endParaRPr sz="2400">
              <a:latin typeface="Microsoft Sans Serif"/>
              <a:cs typeface="Microsoft Sans Serif"/>
            </a:endParaRPr>
          </a:p>
          <a:p>
            <a:pPr marL="12700" marR="132715">
              <a:spcBef>
                <a:spcPts val="600"/>
              </a:spcBef>
            </a:pPr>
            <a:r>
              <a:rPr sz="2400" spc="-155" dirty="0">
                <a:latin typeface="Microsoft Sans Serif"/>
                <a:cs typeface="Microsoft Sans Serif"/>
              </a:rPr>
              <a:t>Jika</a:t>
            </a:r>
            <a:r>
              <a:rPr sz="2400" spc="-285" dirty="0">
                <a:latin typeface="Microsoft Sans Serif"/>
                <a:cs typeface="Microsoft Sans Serif"/>
              </a:rPr>
              <a:t> </a:t>
            </a:r>
            <a:r>
              <a:rPr sz="2400" spc="-185" dirty="0">
                <a:latin typeface="Microsoft Sans Serif"/>
                <a:cs typeface="Microsoft Sans Serif"/>
              </a:rPr>
              <a:t>para</a:t>
            </a:r>
            <a:r>
              <a:rPr sz="2400" spc="-280" dirty="0">
                <a:latin typeface="Microsoft Sans Serif"/>
                <a:cs typeface="Microsoft Sans Serif"/>
              </a:rPr>
              <a:t> </a:t>
            </a:r>
            <a:r>
              <a:rPr sz="2400" spc="-235" dirty="0">
                <a:latin typeface="Microsoft Sans Serif"/>
                <a:cs typeface="Microsoft Sans Serif"/>
              </a:rPr>
              <a:t>manajer</a:t>
            </a:r>
            <a:r>
              <a:rPr sz="2400" spc="-150" dirty="0">
                <a:latin typeface="Microsoft Sans Serif"/>
                <a:cs typeface="Microsoft Sans Serif"/>
              </a:rPr>
              <a:t> </a:t>
            </a:r>
            <a:r>
              <a:rPr sz="2400" spc="-235" dirty="0">
                <a:latin typeface="Microsoft Sans Serif"/>
                <a:cs typeface="Microsoft Sans Serif"/>
              </a:rPr>
              <a:t>menjalankan</a:t>
            </a:r>
            <a:r>
              <a:rPr sz="2400" spc="-185" dirty="0">
                <a:latin typeface="Microsoft Sans Serif"/>
                <a:cs typeface="Microsoft Sans Serif"/>
              </a:rPr>
              <a:t> </a:t>
            </a:r>
            <a:r>
              <a:rPr sz="2400" spc="-225" dirty="0">
                <a:latin typeface="Microsoft Sans Serif"/>
                <a:cs typeface="Microsoft Sans Serif"/>
              </a:rPr>
              <a:t>tanggung</a:t>
            </a:r>
            <a:r>
              <a:rPr sz="2400" spc="-195" dirty="0">
                <a:latin typeface="Microsoft Sans Serif"/>
                <a:cs typeface="Microsoft Sans Serif"/>
              </a:rPr>
              <a:t> </a:t>
            </a:r>
            <a:r>
              <a:rPr sz="2400" spc="-215" dirty="0">
                <a:latin typeface="Microsoft Sans Serif"/>
                <a:cs typeface="Microsoft Sans Serif"/>
              </a:rPr>
              <a:t>jawab</a:t>
            </a:r>
            <a:r>
              <a:rPr sz="2400" spc="-220" dirty="0">
                <a:latin typeface="Microsoft Sans Serif"/>
                <a:cs typeface="Microsoft Sans Serif"/>
              </a:rPr>
              <a:t> </a:t>
            </a:r>
            <a:r>
              <a:rPr sz="2400" spc="-195" dirty="0">
                <a:latin typeface="Microsoft Sans Serif"/>
                <a:cs typeface="Microsoft Sans Serif"/>
              </a:rPr>
              <a:t>sosial</a:t>
            </a:r>
            <a:r>
              <a:rPr sz="2400" spc="-8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atas </a:t>
            </a:r>
            <a:r>
              <a:rPr sz="2400" spc="-240" dirty="0">
                <a:latin typeface="Microsoft Sans Serif"/>
                <a:cs typeface="Microsoft Sans Serif"/>
              </a:rPr>
              <a:t>nama</a:t>
            </a:r>
            <a:r>
              <a:rPr sz="2400" spc="-310" dirty="0">
                <a:latin typeface="Microsoft Sans Serif"/>
                <a:cs typeface="Microsoft Sans Serif"/>
              </a:rPr>
              <a:t> </a:t>
            </a:r>
            <a:r>
              <a:rPr sz="2400" spc="-229" dirty="0">
                <a:latin typeface="Microsoft Sans Serif"/>
                <a:cs typeface="Microsoft Sans Serif"/>
              </a:rPr>
              <a:t>perusahaan,</a:t>
            </a:r>
            <a:r>
              <a:rPr sz="2400" spc="-65" dirty="0">
                <a:latin typeface="Microsoft Sans Serif"/>
                <a:cs typeface="Microsoft Sans Serif"/>
              </a:rPr>
              <a:t> </a:t>
            </a:r>
            <a:r>
              <a:rPr sz="2400" spc="-229" dirty="0">
                <a:latin typeface="Microsoft Sans Serif"/>
                <a:cs typeface="Microsoft Sans Serif"/>
              </a:rPr>
              <a:t>sebenarnya</a:t>
            </a:r>
            <a:r>
              <a:rPr sz="2400" spc="-215" dirty="0">
                <a:latin typeface="Microsoft Sans Serif"/>
                <a:cs typeface="Microsoft Sans Serif"/>
              </a:rPr>
              <a:t> </a:t>
            </a:r>
            <a:r>
              <a:rPr sz="2400" spc="-220" dirty="0">
                <a:latin typeface="Microsoft Sans Serif"/>
                <a:cs typeface="Microsoft Sans Serif"/>
              </a:rPr>
              <a:t>mereka</a:t>
            </a:r>
            <a:r>
              <a:rPr sz="2400" spc="-300" dirty="0">
                <a:latin typeface="Microsoft Sans Serif"/>
                <a:cs typeface="Microsoft Sans Serif"/>
              </a:rPr>
              <a:t> </a:t>
            </a:r>
            <a:r>
              <a:rPr sz="2400" spc="-265" dirty="0">
                <a:latin typeface="Microsoft Sans Serif"/>
                <a:cs typeface="Microsoft Sans Serif"/>
              </a:rPr>
              <a:t>memungut</a:t>
            </a:r>
            <a:r>
              <a:rPr sz="2400" spc="-135" dirty="0">
                <a:latin typeface="Microsoft Sans Serif"/>
                <a:cs typeface="Microsoft Sans Serif"/>
              </a:rPr>
              <a:t> </a:t>
            </a:r>
            <a:r>
              <a:rPr sz="2400" spc="-195" dirty="0">
                <a:latin typeface="Microsoft Sans Serif"/>
                <a:cs typeface="Microsoft Sans Serif"/>
              </a:rPr>
              <a:t>pajak</a:t>
            </a:r>
            <a:r>
              <a:rPr sz="2400" spc="-22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dari </a:t>
            </a:r>
            <a:r>
              <a:rPr sz="2400" spc="-195" dirty="0">
                <a:latin typeface="Microsoft Sans Serif"/>
                <a:cs typeface="Microsoft Sans Serif"/>
              </a:rPr>
              <a:t>pemilik</a:t>
            </a:r>
            <a:r>
              <a:rPr sz="2400" spc="-215" dirty="0">
                <a:latin typeface="Microsoft Sans Serif"/>
                <a:cs typeface="Microsoft Sans Serif"/>
              </a:rPr>
              <a:t> </a:t>
            </a:r>
            <a:r>
              <a:rPr sz="2400" spc="-235" dirty="0">
                <a:latin typeface="Microsoft Sans Serif"/>
                <a:cs typeface="Microsoft Sans Serif"/>
              </a:rPr>
              <a:t>perusahaan</a:t>
            </a:r>
            <a:r>
              <a:rPr sz="2400" spc="-215" dirty="0">
                <a:latin typeface="Microsoft Sans Serif"/>
                <a:cs typeface="Microsoft Sans Serif"/>
              </a:rPr>
              <a:t> </a:t>
            </a:r>
            <a:r>
              <a:rPr sz="2400" spc="-195" dirty="0">
                <a:latin typeface="Microsoft Sans Serif"/>
                <a:cs typeface="Microsoft Sans Serif"/>
              </a:rPr>
              <a:t>dan</a:t>
            </a:r>
            <a:r>
              <a:rPr sz="2400" spc="-245" dirty="0">
                <a:latin typeface="Microsoft Sans Serif"/>
                <a:cs typeface="Microsoft Sans Serif"/>
              </a:rPr>
              <a:t> </a:t>
            </a:r>
            <a:r>
              <a:rPr sz="2400" spc="-210" dirty="0">
                <a:latin typeface="Microsoft Sans Serif"/>
                <a:cs typeface="Microsoft Sans Serif"/>
              </a:rPr>
              <a:t>sekaligus</a:t>
            </a:r>
            <a:r>
              <a:rPr sz="2400" spc="-140" dirty="0">
                <a:latin typeface="Microsoft Sans Serif"/>
                <a:cs typeface="Microsoft Sans Serif"/>
              </a:rPr>
              <a:t> </a:t>
            </a:r>
            <a:r>
              <a:rPr sz="2400" spc="-245" dirty="0">
                <a:latin typeface="Microsoft Sans Serif"/>
                <a:cs typeface="Microsoft Sans Serif"/>
              </a:rPr>
              <a:t>bagaimana</a:t>
            </a:r>
            <a:r>
              <a:rPr sz="2400" spc="-210" dirty="0">
                <a:latin typeface="Microsoft Sans Serif"/>
                <a:cs typeface="Microsoft Sans Serif"/>
              </a:rPr>
              <a:t> </a:t>
            </a:r>
            <a:r>
              <a:rPr sz="2400" spc="-215" dirty="0">
                <a:latin typeface="Microsoft Sans Serif"/>
                <a:cs typeface="Microsoft Sans Serif"/>
              </a:rPr>
              <a:t>dana</a:t>
            </a:r>
            <a:r>
              <a:rPr sz="2400" spc="-229" dirty="0">
                <a:latin typeface="Microsoft Sans Serif"/>
                <a:cs typeface="Microsoft Sans Serif"/>
              </a:rPr>
              <a:t> </a:t>
            </a:r>
            <a:r>
              <a:rPr sz="2400" spc="-195" dirty="0">
                <a:latin typeface="Microsoft Sans Serif"/>
                <a:cs typeface="Microsoft Sans Serif"/>
              </a:rPr>
              <a:t>pajak</a:t>
            </a:r>
            <a:r>
              <a:rPr sz="2400" spc="-185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itu </a:t>
            </a:r>
            <a:r>
              <a:rPr sz="2400" spc="-215" dirty="0">
                <a:latin typeface="Microsoft Sans Serif"/>
                <a:cs typeface="Microsoft Sans Serif"/>
              </a:rPr>
              <a:t>digunakan.</a:t>
            </a:r>
            <a:r>
              <a:rPr sz="2400" spc="-195" dirty="0">
                <a:latin typeface="Microsoft Sans Serif"/>
                <a:cs typeface="Microsoft Sans Serif"/>
              </a:rPr>
              <a:t> </a:t>
            </a:r>
            <a:r>
              <a:rPr sz="2400" spc="-254" dirty="0">
                <a:latin typeface="Microsoft Sans Serif"/>
                <a:cs typeface="Microsoft Sans Serif"/>
              </a:rPr>
              <a:t>Mengumpulkan</a:t>
            </a:r>
            <a:r>
              <a:rPr sz="2400" spc="-200" dirty="0">
                <a:latin typeface="Microsoft Sans Serif"/>
                <a:cs typeface="Microsoft Sans Serif"/>
              </a:rPr>
              <a:t> </a:t>
            </a:r>
            <a:r>
              <a:rPr sz="2400" spc="-195" dirty="0">
                <a:latin typeface="Microsoft Sans Serif"/>
                <a:cs typeface="Microsoft Sans Serif"/>
              </a:rPr>
              <a:t>pajak</a:t>
            </a:r>
            <a:r>
              <a:rPr sz="2400" spc="-170" dirty="0">
                <a:latin typeface="Microsoft Sans Serif"/>
                <a:cs typeface="Microsoft Sans Serif"/>
              </a:rPr>
              <a:t> </a:t>
            </a:r>
            <a:r>
              <a:rPr sz="2400" spc="-185" dirty="0">
                <a:latin typeface="Microsoft Sans Serif"/>
                <a:cs typeface="Microsoft Sans Serif"/>
              </a:rPr>
              <a:t>dan</a:t>
            </a:r>
            <a:r>
              <a:rPr sz="2400" spc="-275" dirty="0">
                <a:latin typeface="Microsoft Sans Serif"/>
                <a:cs typeface="Microsoft Sans Serif"/>
              </a:rPr>
              <a:t> </a:t>
            </a:r>
            <a:r>
              <a:rPr sz="2400" spc="-245" dirty="0">
                <a:latin typeface="Microsoft Sans Serif"/>
                <a:cs typeface="Microsoft Sans Serif"/>
              </a:rPr>
              <a:t>memutuskan</a:t>
            </a:r>
            <a:r>
              <a:rPr sz="2400" spc="-285" dirty="0">
                <a:latin typeface="Microsoft Sans Serif"/>
                <a:cs typeface="Microsoft Sans Serif"/>
              </a:rPr>
              <a:t> </a:t>
            </a:r>
            <a:r>
              <a:rPr sz="2400" spc="-270" dirty="0">
                <a:latin typeface="Microsoft Sans Serif"/>
                <a:cs typeface="Microsoft Sans Serif"/>
              </a:rPr>
              <a:t>penggunan </a:t>
            </a:r>
            <a:r>
              <a:rPr sz="2400" spc="-204" dirty="0">
                <a:latin typeface="Microsoft Sans Serif"/>
                <a:cs typeface="Microsoft Sans Serif"/>
              </a:rPr>
              <a:t>uang</a:t>
            </a:r>
            <a:r>
              <a:rPr sz="2400" spc="-290" dirty="0">
                <a:latin typeface="Microsoft Sans Serif"/>
                <a:cs typeface="Microsoft Sans Serif"/>
              </a:rPr>
              <a:t> </a:t>
            </a:r>
            <a:r>
              <a:rPr sz="2400" spc="-195" dirty="0">
                <a:latin typeface="Microsoft Sans Serif"/>
                <a:cs typeface="Microsoft Sans Serif"/>
              </a:rPr>
              <a:t>pajak</a:t>
            </a:r>
            <a:r>
              <a:rPr sz="2400" spc="-204" dirty="0">
                <a:latin typeface="Microsoft Sans Serif"/>
                <a:cs typeface="Microsoft Sans Serif"/>
              </a:rPr>
              <a:t> </a:t>
            </a:r>
            <a:r>
              <a:rPr sz="2400" spc="-210" dirty="0">
                <a:latin typeface="Microsoft Sans Serif"/>
                <a:cs typeface="Microsoft Sans Serif"/>
              </a:rPr>
              <a:t>adalah </a:t>
            </a:r>
            <a:r>
              <a:rPr sz="2400" spc="-190" dirty="0">
                <a:latin typeface="Microsoft Sans Serif"/>
                <a:cs typeface="Microsoft Sans Serif"/>
              </a:rPr>
              <a:t>tugas</a:t>
            </a:r>
            <a:r>
              <a:rPr sz="2400" spc="-245" dirty="0">
                <a:latin typeface="Microsoft Sans Serif"/>
                <a:cs typeface="Microsoft Sans Serif"/>
              </a:rPr>
              <a:t> </a:t>
            </a:r>
            <a:r>
              <a:rPr sz="2400" spc="-220" dirty="0">
                <a:latin typeface="Microsoft Sans Serif"/>
                <a:cs typeface="Microsoft Sans Serif"/>
              </a:rPr>
              <a:t>pemerintah.</a:t>
            </a:r>
            <a:r>
              <a:rPr sz="2400" spc="-105" dirty="0">
                <a:latin typeface="Microsoft Sans Serif"/>
                <a:cs typeface="Microsoft Sans Serif"/>
              </a:rPr>
              <a:t> </a:t>
            </a:r>
            <a:r>
              <a:rPr sz="2400" spc="-204" dirty="0">
                <a:latin typeface="Microsoft Sans Serif"/>
                <a:cs typeface="Microsoft Sans Serif"/>
              </a:rPr>
              <a:t>Jadi</a:t>
            </a:r>
            <a:r>
              <a:rPr sz="2400" spc="-105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dengan </a:t>
            </a:r>
            <a:r>
              <a:rPr sz="2400" spc="-245" dirty="0">
                <a:latin typeface="Microsoft Sans Serif"/>
                <a:cs typeface="Microsoft Sans Serif"/>
              </a:rPr>
              <a:t>mempraktekan</a:t>
            </a:r>
            <a:r>
              <a:rPr sz="2400" spc="-280" dirty="0">
                <a:latin typeface="Microsoft Sans Serif"/>
                <a:cs typeface="Microsoft Sans Serif"/>
              </a:rPr>
              <a:t> </a:t>
            </a:r>
            <a:r>
              <a:rPr sz="2400" spc="-225" dirty="0">
                <a:latin typeface="Microsoft Sans Serif"/>
                <a:cs typeface="Microsoft Sans Serif"/>
              </a:rPr>
              <a:t>tanggung</a:t>
            </a:r>
            <a:r>
              <a:rPr sz="2400" spc="-215" dirty="0">
                <a:latin typeface="Microsoft Sans Serif"/>
                <a:cs typeface="Microsoft Sans Serif"/>
              </a:rPr>
              <a:t> jawab</a:t>
            </a:r>
            <a:r>
              <a:rPr sz="2400" spc="-210" dirty="0">
                <a:latin typeface="Microsoft Sans Serif"/>
                <a:cs typeface="Microsoft Sans Serif"/>
              </a:rPr>
              <a:t> </a:t>
            </a:r>
            <a:r>
              <a:rPr sz="2400" spc="-185" dirty="0">
                <a:latin typeface="Microsoft Sans Serif"/>
                <a:cs typeface="Microsoft Sans Serif"/>
              </a:rPr>
              <a:t>sosial,</a:t>
            </a:r>
            <a:r>
              <a:rPr sz="2400" spc="-55" dirty="0">
                <a:latin typeface="Microsoft Sans Serif"/>
                <a:cs typeface="Microsoft Sans Serif"/>
              </a:rPr>
              <a:t> </a:t>
            </a:r>
            <a:r>
              <a:rPr sz="2400" spc="-185" dirty="0">
                <a:latin typeface="Microsoft Sans Serif"/>
                <a:cs typeface="Microsoft Sans Serif"/>
              </a:rPr>
              <a:t>para</a:t>
            </a:r>
            <a:r>
              <a:rPr sz="2400" spc="-280" dirty="0">
                <a:latin typeface="Microsoft Sans Serif"/>
                <a:cs typeface="Microsoft Sans Serif"/>
              </a:rPr>
              <a:t> </a:t>
            </a:r>
            <a:r>
              <a:rPr sz="2400" spc="-235" dirty="0">
                <a:latin typeface="Microsoft Sans Serif"/>
                <a:cs typeface="Microsoft Sans Serif"/>
              </a:rPr>
              <a:t>manajer</a:t>
            </a:r>
            <a:r>
              <a:rPr sz="2400" spc="-130" dirty="0">
                <a:latin typeface="Microsoft Sans Serif"/>
                <a:cs typeface="Microsoft Sans Serif"/>
              </a:rPr>
              <a:t> </a:t>
            </a:r>
            <a:r>
              <a:rPr sz="2400" spc="-10" dirty="0">
                <a:latin typeface="Microsoft Sans Serif"/>
                <a:cs typeface="Microsoft Sans Serif"/>
              </a:rPr>
              <a:t>telah </a:t>
            </a:r>
            <a:r>
              <a:rPr sz="2400" spc="-254" dirty="0">
                <a:latin typeface="Microsoft Sans Serif"/>
                <a:cs typeface="Microsoft Sans Serif"/>
              </a:rPr>
              <a:t>menyahagunakan</a:t>
            </a:r>
            <a:r>
              <a:rPr sz="2400" spc="-210" dirty="0">
                <a:latin typeface="Microsoft Sans Serif"/>
                <a:cs typeface="Microsoft Sans Serif"/>
              </a:rPr>
              <a:t> </a:t>
            </a:r>
            <a:r>
              <a:rPr sz="2400" spc="-195" dirty="0">
                <a:latin typeface="Microsoft Sans Serif"/>
                <a:cs typeface="Microsoft Sans Serif"/>
              </a:rPr>
              <a:t>posisi</a:t>
            </a:r>
            <a:r>
              <a:rPr sz="2400" spc="-114" dirty="0">
                <a:latin typeface="Microsoft Sans Serif"/>
                <a:cs typeface="Microsoft Sans Serif"/>
              </a:rPr>
              <a:t> </a:t>
            </a:r>
            <a:r>
              <a:rPr sz="2400" spc="-45" dirty="0">
                <a:latin typeface="Microsoft Sans Serif"/>
                <a:cs typeface="Microsoft Sans Serif"/>
              </a:rPr>
              <a:t>mereka.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66986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13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18159"/>
              <a:ext cx="304800" cy="3048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2109216"/>
              <a:ext cx="185800" cy="213360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2913888"/>
              <a:ext cx="185800" cy="21336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4084320"/>
              <a:ext cx="185800" cy="21336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4888991"/>
              <a:ext cx="185800" cy="213360"/>
            </a:xfrm>
            <a:prstGeom prst="rect">
              <a:avLst/>
            </a:prstGeom>
          </p:spPr>
        </p:pic>
      </p:grpSp>
      <p:sp>
        <p:nvSpPr>
          <p:cNvPr id="21" name="object 21" descr="$PPTXTitle"/>
          <p:cNvSpPr txBox="1">
            <a:spLocks noGrp="1"/>
          </p:cNvSpPr>
          <p:nvPr>
            <p:ph type="title"/>
          </p:nvPr>
        </p:nvSpPr>
        <p:spPr>
          <a:xfrm>
            <a:off x="2236419" y="900175"/>
            <a:ext cx="7799070" cy="452120"/>
          </a:xfrm>
          <a:prstGeom prst="rect">
            <a:avLst/>
          </a:prstGeom>
        </p:spPr>
        <p:txBody>
          <a:bodyPr vert="horz" wrap="square" lIns="0" tIns="1206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280" dirty="0">
                <a:latin typeface="Arial"/>
                <a:cs typeface="Arial"/>
              </a:rPr>
              <a:t>Kesimpulan</a:t>
            </a:r>
            <a:r>
              <a:rPr sz="2800" b="1" spc="-409" dirty="0">
                <a:latin typeface="Arial"/>
                <a:cs typeface="Arial"/>
              </a:rPr>
              <a:t> </a:t>
            </a:r>
            <a:r>
              <a:rPr sz="2800" b="1" spc="-254" dirty="0">
                <a:latin typeface="Arial"/>
                <a:cs typeface="Arial"/>
              </a:rPr>
              <a:t>TJSP</a:t>
            </a:r>
            <a:r>
              <a:rPr sz="2800" b="1" spc="-400" dirty="0">
                <a:latin typeface="Arial"/>
                <a:cs typeface="Arial"/>
              </a:rPr>
              <a:t> </a:t>
            </a:r>
            <a:r>
              <a:rPr sz="2800" b="1" spc="-265" dirty="0">
                <a:latin typeface="Arial"/>
                <a:cs typeface="Arial"/>
              </a:rPr>
              <a:t>menurut</a:t>
            </a:r>
            <a:r>
              <a:rPr sz="2800" b="1" spc="-395" dirty="0">
                <a:latin typeface="Arial"/>
                <a:cs typeface="Arial"/>
              </a:rPr>
              <a:t> </a:t>
            </a:r>
            <a:r>
              <a:rPr sz="2800" b="1" spc="-280" dirty="0">
                <a:latin typeface="Arial"/>
                <a:cs typeface="Arial"/>
              </a:rPr>
              <a:t>pandang</a:t>
            </a:r>
            <a:r>
              <a:rPr sz="2800" b="1" spc="-425" dirty="0">
                <a:latin typeface="Arial"/>
                <a:cs typeface="Arial"/>
              </a:rPr>
              <a:t> </a:t>
            </a:r>
            <a:r>
              <a:rPr sz="2800" b="1" spc="-170" dirty="0">
                <a:latin typeface="Arial"/>
                <a:cs typeface="Arial"/>
              </a:rPr>
              <a:t>an</a:t>
            </a:r>
            <a:r>
              <a:rPr sz="2800" b="1" spc="-415" dirty="0">
                <a:latin typeface="Arial"/>
                <a:cs typeface="Arial"/>
              </a:rPr>
              <a:t> </a:t>
            </a:r>
            <a:r>
              <a:rPr sz="2800" b="1" spc="-229" dirty="0">
                <a:latin typeface="Arial"/>
                <a:cs typeface="Arial"/>
              </a:rPr>
              <a:t>Milton</a:t>
            </a:r>
            <a:r>
              <a:rPr sz="2800" b="1" spc="-370" dirty="0">
                <a:latin typeface="Arial"/>
                <a:cs typeface="Arial"/>
              </a:rPr>
              <a:t> </a:t>
            </a:r>
            <a:r>
              <a:rPr sz="2800" b="1" spc="-280" dirty="0">
                <a:latin typeface="Arial"/>
                <a:cs typeface="Arial"/>
              </a:rPr>
              <a:t>Friedman</a:t>
            </a:r>
            <a:endParaRPr sz="28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631440" y="1999869"/>
            <a:ext cx="7003415" cy="4278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spcBef>
                <a:spcPts val="100"/>
              </a:spcBef>
            </a:pPr>
            <a:r>
              <a:rPr sz="2400" spc="-195" dirty="0">
                <a:latin typeface="Microsoft Sans Serif"/>
                <a:cs typeface="Microsoft Sans Serif"/>
              </a:rPr>
              <a:t>Doktrin</a:t>
            </a:r>
            <a:r>
              <a:rPr sz="2400" spc="-229" dirty="0">
                <a:latin typeface="Microsoft Sans Serif"/>
                <a:cs typeface="Microsoft Sans Serif"/>
              </a:rPr>
              <a:t> </a:t>
            </a:r>
            <a:r>
              <a:rPr sz="2400" spc="-225" dirty="0">
                <a:latin typeface="Microsoft Sans Serif"/>
                <a:cs typeface="Microsoft Sans Serif"/>
              </a:rPr>
              <a:t>tanggung</a:t>
            </a:r>
            <a:r>
              <a:rPr sz="2400" spc="-190" dirty="0">
                <a:latin typeface="Microsoft Sans Serif"/>
                <a:cs typeface="Microsoft Sans Serif"/>
              </a:rPr>
              <a:t> </a:t>
            </a:r>
            <a:r>
              <a:rPr sz="2400" spc="-220" dirty="0">
                <a:latin typeface="Microsoft Sans Serif"/>
                <a:cs typeface="Microsoft Sans Serif"/>
              </a:rPr>
              <a:t>jawad</a:t>
            </a:r>
            <a:r>
              <a:rPr sz="2400" spc="-190" dirty="0">
                <a:latin typeface="Microsoft Sans Serif"/>
                <a:cs typeface="Microsoft Sans Serif"/>
              </a:rPr>
              <a:t> </a:t>
            </a:r>
            <a:r>
              <a:rPr sz="2400" spc="-180" dirty="0">
                <a:latin typeface="Microsoft Sans Serif"/>
                <a:cs typeface="Microsoft Sans Serif"/>
              </a:rPr>
              <a:t>sosial </a:t>
            </a:r>
            <a:r>
              <a:rPr sz="2400" spc="-235" dirty="0">
                <a:latin typeface="Microsoft Sans Serif"/>
                <a:cs typeface="Microsoft Sans Serif"/>
              </a:rPr>
              <a:t>perusahaan</a:t>
            </a:r>
            <a:r>
              <a:rPr sz="2400" spc="-175" dirty="0">
                <a:latin typeface="Microsoft Sans Serif"/>
                <a:cs typeface="Microsoft Sans Serif"/>
              </a:rPr>
              <a:t> </a:t>
            </a:r>
            <a:r>
              <a:rPr sz="2400" spc="-165" dirty="0">
                <a:latin typeface="Microsoft Sans Serif"/>
                <a:cs typeface="Microsoft Sans Serif"/>
              </a:rPr>
              <a:t>dari</a:t>
            </a:r>
            <a:r>
              <a:rPr sz="2400" spc="-215" dirty="0">
                <a:latin typeface="Microsoft Sans Serif"/>
                <a:cs typeface="Microsoft Sans Serif"/>
              </a:rPr>
              <a:t> </a:t>
            </a:r>
            <a:r>
              <a:rPr sz="2400" spc="-185" dirty="0">
                <a:latin typeface="Microsoft Sans Serif"/>
                <a:cs typeface="Microsoft Sans Serif"/>
              </a:rPr>
              <a:t>bisnis</a:t>
            </a:r>
            <a:r>
              <a:rPr sz="2400" spc="-145" dirty="0">
                <a:latin typeface="Microsoft Sans Serif"/>
                <a:cs typeface="Microsoft Sans Serif"/>
              </a:rPr>
              <a:t> merusak </a:t>
            </a:r>
            <a:r>
              <a:rPr sz="2400" spc="-195" dirty="0">
                <a:latin typeface="Microsoft Sans Serif"/>
                <a:cs typeface="Microsoft Sans Serif"/>
              </a:rPr>
              <a:t>s</a:t>
            </a:r>
            <a:r>
              <a:rPr sz="2400" spc="-220" dirty="0">
                <a:latin typeface="Microsoft Sans Serif"/>
                <a:cs typeface="Microsoft Sans Serif"/>
              </a:rPr>
              <a:t>i</a:t>
            </a:r>
            <a:r>
              <a:rPr sz="2400" spc="-195" dirty="0">
                <a:latin typeface="Microsoft Sans Serif"/>
                <a:cs typeface="Microsoft Sans Serif"/>
              </a:rPr>
              <a:t>s</a:t>
            </a:r>
            <a:r>
              <a:rPr sz="2400" spc="-190" dirty="0">
                <a:latin typeface="Microsoft Sans Serif"/>
                <a:cs typeface="Microsoft Sans Serif"/>
              </a:rPr>
              <a:t>t</a:t>
            </a:r>
            <a:r>
              <a:rPr sz="2400" spc="-204" dirty="0">
                <a:latin typeface="Microsoft Sans Serif"/>
                <a:cs typeface="Microsoft Sans Serif"/>
              </a:rPr>
              <a:t>e</a:t>
            </a:r>
            <a:r>
              <a:rPr sz="2400" spc="155" dirty="0">
                <a:latin typeface="Microsoft Sans Serif"/>
                <a:cs typeface="Microsoft Sans Serif"/>
              </a:rPr>
              <a:t>m</a:t>
            </a:r>
            <a:r>
              <a:rPr sz="2400" spc="-265" dirty="0">
                <a:latin typeface="Microsoft Sans Serif"/>
                <a:cs typeface="Microsoft Sans Serif"/>
              </a:rPr>
              <a:t>e</a:t>
            </a:r>
            <a:r>
              <a:rPr sz="2400" spc="-254" dirty="0">
                <a:latin typeface="Microsoft Sans Serif"/>
                <a:cs typeface="Microsoft Sans Serif"/>
              </a:rPr>
              <a:t>k</a:t>
            </a:r>
            <a:r>
              <a:rPr sz="2400" spc="-265" dirty="0">
                <a:latin typeface="Microsoft Sans Serif"/>
                <a:cs typeface="Microsoft Sans Serif"/>
              </a:rPr>
              <a:t>on</a:t>
            </a:r>
            <a:r>
              <a:rPr sz="2400" spc="-275" dirty="0">
                <a:latin typeface="Microsoft Sans Serif"/>
                <a:cs typeface="Microsoft Sans Serif"/>
              </a:rPr>
              <a:t>o</a:t>
            </a:r>
            <a:r>
              <a:rPr sz="2400" spc="-390" dirty="0">
                <a:latin typeface="Microsoft Sans Serif"/>
                <a:cs typeface="Microsoft Sans Serif"/>
              </a:rPr>
              <a:t>m</a:t>
            </a:r>
            <a:r>
              <a:rPr sz="2400" spc="-15" dirty="0">
                <a:latin typeface="Microsoft Sans Serif"/>
                <a:cs typeface="Microsoft Sans Serif"/>
              </a:rPr>
              <a:t>i</a:t>
            </a:r>
            <a:r>
              <a:rPr sz="2400" spc="-75" dirty="0">
                <a:latin typeface="Microsoft Sans Serif"/>
                <a:cs typeface="Microsoft Sans Serif"/>
              </a:rPr>
              <a:t> </a:t>
            </a:r>
            <a:r>
              <a:rPr sz="2400" spc="-210" dirty="0">
                <a:latin typeface="Microsoft Sans Serif"/>
                <a:cs typeface="Microsoft Sans Serif"/>
              </a:rPr>
              <a:t>pasar</a:t>
            </a:r>
            <a:r>
              <a:rPr sz="2400" spc="-150" dirty="0">
                <a:latin typeface="Microsoft Sans Serif"/>
                <a:cs typeface="Microsoft Sans Serif"/>
              </a:rPr>
              <a:t> </a:t>
            </a:r>
            <a:r>
              <a:rPr sz="2400" spc="-25" dirty="0">
                <a:latin typeface="Microsoft Sans Serif"/>
                <a:cs typeface="Microsoft Sans Serif"/>
              </a:rPr>
              <a:t>bebas.</a:t>
            </a:r>
            <a:endParaRPr sz="2400">
              <a:latin typeface="Microsoft Sans Serif"/>
              <a:cs typeface="Microsoft Sans Serif"/>
            </a:endParaRPr>
          </a:p>
          <a:p>
            <a:pPr marL="12700" marR="436880">
              <a:spcBef>
                <a:spcPts val="600"/>
              </a:spcBef>
            </a:pPr>
            <a:r>
              <a:rPr sz="2400" spc="-250" dirty="0">
                <a:latin typeface="Microsoft Sans Serif"/>
                <a:cs typeface="Microsoft Sans Serif"/>
              </a:rPr>
              <a:t>Mengakui</a:t>
            </a:r>
            <a:r>
              <a:rPr sz="2400" spc="-110" dirty="0">
                <a:latin typeface="Microsoft Sans Serif"/>
                <a:cs typeface="Microsoft Sans Serif"/>
              </a:rPr>
              <a:t> </a:t>
            </a:r>
            <a:r>
              <a:rPr sz="2400" spc="-229" dirty="0">
                <a:latin typeface="Microsoft Sans Serif"/>
                <a:cs typeface="Microsoft Sans Serif"/>
              </a:rPr>
              <a:t>tanggung</a:t>
            </a:r>
            <a:r>
              <a:rPr sz="2400" spc="-215" dirty="0">
                <a:latin typeface="Microsoft Sans Serif"/>
                <a:cs typeface="Microsoft Sans Serif"/>
              </a:rPr>
              <a:t> jawab</a:t>
            </a:r>
            <a:r>
              <a:rPr sz="2400" spc="-210" dirty="0">
                <a:latin typeface="Microsoft Sans Serif"/>
                <a:cs typeface="Microsoft Sans Serif"/>
              </a:rPr>
              <a:t> </a:t>
            </a:r>
            <a:r>
              <a:rPr sz="2400" spc="-195" dirty="0">
                <a:latin typeface="Microsoft Sans Serif"/>
                <a:cs typeface="Microsoft Sans Serif"/>
              </a:rPr>
              <a:t>sosial</a:t>
            </a:r>
            <a:r>
              <a:rPr sz="2400" spc="-85" dirty="0">
                <a:latin typeface="Microsoft Sans Serif"/>
                <a:cs typeface="Microsoft Sans Serif"/>
              </a:rPr>
              <a:t> </a:t>
            </a:r>
            <a:r>
              <a:rPr sz="2400" spc="-235" dirty="0">
                <a:latin typeface="Microsoft Sans Serif"/>
                <a:cs typeface="Microsoft Sans Serif"/>
              </a:rPr>
              <a:t>perusahaan</a:t>
            </a:r>
            <a:r>
              <a:rPr sz="2400" spc="-215" dirty="0">
                <a:latin typeface="Microsoft Sans Serif"/>
                <a:cs typeface="Microsoft Sans Serif"/>
              </a:rPr>
              <a:t> </a:t>
            </a:r>
            <a:r>
              <a:rPr sz="2400" spc="-100" dirty="0">
                <a:latin typeface="Microsoft Sans Serif"/>
                <a:cs typeface="Microsoft Sans Serif"/>
              </a:rPr>
              <a:t>itu</a:t>
            </a:r>
            <a:r>
              <a:rPr sz="2400" spc="-28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akan </a:t>
            </a:r>
            <a:r>
              <a:rPr sz="2400" spc="-235" dirty="0">
                <a:latin typeface="Microsoft Sans Serif"/>
                <a:cs typeface="Microsoft Sans Serif"/>
              </a:rPr>
              <a:t>mengakibatkan</a:t>
            </a:r>
            <a:r>
              <a:rPr sz="2400" spc="-195" dirty="0">
                <a:latin typeface="Microsoft Sans Serif"/>
                <a:cs typeface="Microsoft Sans Serif"/>
              </a:rPr>
              <a:t> sistemekonomi</a:t>
            </a:r>
            <a:r>
              <a:rPr sz="2400" spc="-85" dirty="0">
                <a:latin typeface="Microsoft Sans Serif"/>
                <a:cs typeface="Microsoft Sans Serif"/>
              </a:rPr>
              <a:t> </a:t>
            </a:r>
            <a:r>
              <a:rPr sz="2400" spc="-225" dirty="0">
                <a:latin typeface="Microsoft Sans Serif"/>
                <a:cs typeface="Microsoft Sans Serif"/>
              </a:rPr>
              <a:t>menjurus</a:t>
            </a:r>
            <a:r>
              <a:rPr sz="2400" spc="-204" dirty="0">
                <a:latin typeface="Microsoft Sans Serif"/>
                <a:cs typeface="Microsoft Sans Serif"/>
              </a:rPr>
              <a:t> </a:t>
            </a:r>
            <a:r>
              <a:rPr sz="2400" spc="-125" dirty="0">
                <a:latin typeface="Microsoft Sans Serif"/>
                <a:cs typeface="Microsoft Sans Serif"/>
              </a:rPr>
              <a:t>ke</a:t>
            </a:r>
            <a:r>
              <a:rPr sz="2400" spc="-270" dirty="0">
                <a:latin typeface="Microsoft Sans Serif"/>
                <a:cs typeface="Microsoft Sans Serif"/>
              </a:rPr>
              <a:t> </a:t>
            </a:r>
            <a:r>
              <a:rPr sz="2400" spc="-185" dirty="0">
                <a:latin typeface="Microsoft Sans Serif"/>
                <a:cs typeface="Microsoft Sans Serif"/>
              </a:rPr>
              <a:t>arah</a:t>
            </a:r>
            <a:r>
              <a:rPr sz="2400" spc="-280" dirty="0">
                <a:latin typeface="Microsoft Sans Serif"/>
                <a:cs typeface="Microsoft Sans Serif"/>
              </a:rPr>
              <a:t> </a:t>
            </a:r>
            <a:r>
              <a:rPr sz="2400" spc="-150" dirty="0">
                <a:latin typeface="Microsoft Sans Serif"/>
                <a:cs typeface="Microsoft Sans Serif"/>
              </a:rPr>
              <a:t>ekonomi </a:t>
            </a:r>
            <a:r>
              <a:rPr sz="2400" spc="-229" dirty="0">
                <a:latin typeface="Microsoft Sans Serif"/>
                <a:cs typeface="Microsoft Sans Serif"/>
              </a:rPr>
              <a:t>berencana</a:t>
            </a:r>
            <a:r>
              <a:rPr sz="2400" spc="-250" dirty="0">
                <a:latin typeface="Microsoft Sans Serif"/>
                <a:cs typeface="Microsoft Sans Serif"/>
              </a:rPr>
              <a:t> </a:t>
            </a:r>
            <a:r>
              <a:rPr sz="2400" spc="-180" dirty="0">
                <a:latin typeface="Microsoft Sans Serif"/>
                <a:cs typeface="Microsoft Sans Serif"/>
              </a:rPr>
              <a:t>dari</a:t>
            </a:r>
            <a:r>
              <a:rPr sz="2400" spc="-140" dirty="0">
                <a:latin typeface="Microsoft Sans Serif"/>
                <a:cs typeface="Microsoft Sans Serif"/>
              </a:rPr>
              <a:t> </a:t>
            </a:r>
            <a:r>
              <a:rPr sz="2400" spc="-215" dirty="0">
                <a:latin typeface="Microsoft Sans Serif"/>
                <a:cs typeface="Microsoft Sans Serif"/>
              </a:rPr>
              <a:t>negara</a:t>
            </a:r>
            <a:r>
              <a:rPr sz="2400" spc="-250" dirty="0">
                <a:latin typeface="Microsoft Sans Serif"/>
                <a:cs typeface="Microsoft Sans Serif"/>
              </a:rPr>
              <a:t> </a:t>
            </a:r>
            <a:r>
              <a:rPr sz="2400" spc="-65" dirty="0">
                <a:latin typeface="Microsoft Sans Serif"/>
                <a:cs typeface="Microsoft Sans Serif"/>
              </a:rPr>
              <a:t>komunis</a:t>
            </a:r>
            <a:endParaRPr sz="2400">
              <a:latin typeface="Microsoft Sans Serif"/>
              <a:cs typeface="Microsoft Sans Serif"/>
            </a:endParaRPr>
          </a:p>
          <a:p>
            <a:pPr marL="12700" marR="116205">
              <a:spcBef>
                <a:spcPts val="600"/>
              </a:spcBef>
            </a:pPr>
            <a:r>
              <a:rPr sz="2400" spc="-195" dirty="0">
                <a:latin typeface="Microsoft Sans Serif"/>
                <a:cs typeface="Microsoft Sans Serif"/>
              </a:rPr>
              <a:t>Doktrin</a:t>
            </a:r>
            <a:r>
              <a:rPr sz="2400" spc="-204" dirty="0">
                <a:latin typeface="Microsoft Sans Serif"/>
                <a:cs typeface="Microsoft Sans Serif"/>
              </a:rPr>
              <a:t> </a:t>
            </a:r>
            <a:r>
              <a:rPr sz="2400" spc="-130" dirty="0">
                <a:latin typeface="Microsoft Sans Serif"/>
                <a:cs typeface="Microsoft Sans Serif"/>
              </a:rPr>
              <a:t>ini</a:t>
            </a:r>
            <a:r>
              <a:rPr sz="2400" spc="-160" dirty="0">
                <a:latin typeface="Microsoft Sans Serif"/>
                <a:cs typeface="Microsoft Sans Serif"/>
              </a:rPr>
              <a:t> </a:t>
            </a:r>
            <a:r>
              <a:rPr sz="2400" spc="-175" dirty="0">
                <a:latin typeface="Microsoft Sans Serif"/>
                <a:cs typeface="Microsoft Sans Serif"/>
              </a:rPr>
              <a:t>bersifat</a:t>
            </a:r>
            <a:r>
              <a:rPr sz="2400" spc="-190" dirty="0">
                <a:latin typeface="Microsoft Sans Serif"/>
                <a:cs typeface="Microsoft Sans Serif"/>
              </a:rPr>
              <a:t> </a:t>
            </a:r>
            <a:r>
              <a:rPr sz="2400" spc="-200" dirty="0">
                <a:latin typeface="Microsoft Sans Serif"/>
                <a:cs typeface="Microsoft Sans Serif"/>
              </a:rPr>
              <a:t>subversif</a:t>
            </a:r>
            <a:r>
              <a:rPr sz="2400" spc="-135" dirty="0">
                <a:latin typeface="Microsoft Sans Serif"/>
                <a:cs typeface="Microsoft Sans Serif"/>
              </a:rPr>
              <a:t> </a:t>
            </a:r>
            <a:r>
              <a:rPr sz="2400" spc="-210" dirty="0">
                <a:latin typeface="Microsoft Sans Serif"/>
                <a:cs typeface="Microsoft Sans Serif"/>
              </a:rPr>
              <a:t>terhadap</a:t>
            </a:r>
            <a:r>
              <a:rPr sz="2400" spc="-240" dirty="0">
                <a:latin typeface="Microsoft Sans Serif"/>
                <a:cs typeface="Microsoft Sans Serif"/>
              </a:rPr>
              <a:t> </a:t>
            </a:r>
            <a:r>
              <a:rPr sz="2400" spc="-225" dirty="0">
                <a:latin typeface="Microsoft Sans Serif"/>
                <a:cs typeface="Microsoft Sans Serif"/>
              </a:rPr>
              <a:t>masyarakat</a:t>
            </a:r>
            <a:r>
              <a:rPr sz="2400" spc="-245" dirty="0">
                <a:latin typeface="Microsoft Sans Serif"/>
                <a:cs typeface="Microsoft Sans Serif"/>
              </a:rPr>
              <a:t> </a:t>
            </a:r>
            <a:r>
              <a:rPr sz="2400" spc="-200" dirty="0">
                <a:latin typeface="Microsoft Sans Serif"/>
                <a:cs typeface="Microsoft Sans Serif"/>
              </a:rPr>
              <a:t>yang</a:t>
            </a:r>
            <a:r>
              <a:rPr sz="2400" spc="-240" dirty="0">
                <a:latin typeface="Microsoft Sans Serif"/>
                <a:cs typeface="Microsoft Sans Serif"/>
              </a:rPr>
              <a:t> </a:t>
            </a:r>
            <a:r>
              <a:rPr sz="2400" spc="-120" dirty="0">
                <a:latin typeface="Microsoft Sans Serif"/>
                <a:cs typeface="Microsoft Sans Serif"/>
              </a:rPr>
              <a:t>bebas </a:t>
            </a:r>
            <a:r>
              <a:rPr sz="2400" spc="-195" dirty="0">
                <a:latin typeface="Microsoft Sans Serif"/>
                <a:cs typeface="Microsoft Sans Serif"/>
              </a:rPr>
              <a:t>dan</a:t>
            </a:r>
            <a:r>
              <a:rPr sz="2400" spc="-295" dirty="0">
                <a:latin typeface="Microsoft Sans Serif"/>
                <a:cs typeface="Microsoft Sans Serif"/>
              </a:rPr>
              <a:t> </a:t>
            </a:r>
            <a:r>
              <a:rPr sz="2400" spc="-110" dirty="0">
                <a:latin typeface="Microsoft Sans Serif"/>
                <a:cs typeface="Microsoft Sans Serif"/>
              </a:rPr>
              <a:t>demokratis</a:t>
            </a:r>
            <a:endParaRPr sz="2400">
              <a:latin typeface="Microsoft Sans Serif"/>
              <a:cs typeface="Microsoft Sans Serif"/>
            </a:endParaRPr>
          </a:p>
          <a:p>
            <a:pPr marL="12700" marR="28575">
              <a:spcBef>
                <a:spcPts val="605"/>
              </a:spcBef>
            </a:pPr>
            <a:r>
              <a:rPr sz="2400" spc="-215" dirty="0">
                <a:latin typeface="Microsoft Sans Serif"/>
                <a:cs typeface="Microsoft Sans Serif"/>
              </a:rPr>
              <a:t>Dalammasyarakat</a:t>
            </a:r>
            <a:r>
              <a:rPr sz="2400" spc="-400" dirty="0">
                <a:latin typeface="Microsoft Sans Serif"/>
                <a:cs typeface="Microsoft Sans Serif"/>
              </a:rPr>
              <a:t> </a:t>
            </a:r>
            <a:r>
              <a:rPr sz="2400" spc="-215" dirty="0">
                <a:latin typeface="Microsoft Sans Serif"/>
                <a:cs typeface="Microsoft Sans Serif"/>
              </a:rPr>
              <a:t>bebas</a:t>
            </a:r>
            <a:r>
              <a:rPr sz="2400" spc="-390" dirty="0">
                <a:latin typeface="Microsoft Sans Serif"/>
                <a:cs typeface="Microsoft Sans Serif"/>
              </a:rPr>
              <a:t> </a:t>
            </a:r>
            <a:r>
              <a:rPr sz="2400" spc="-195" dirty="0">
                <a:latin typeface="Microsoft Sans Serif"/>
                <a:cs typeface="Microsoft Sans Serif"/>
              </a:rPr>
              <a:t>hanyamemiliki</a:t>
            </a:r>
            <a:r>
              <a:rPr sz="2400" spc="-270" dirty="0">
                <a:latin typeface="Microsoft Sans Serif"/>
                <a:cs typeface="Microsoft Sans Serif"/>
              </a:rPr>
              <a:t> </a:t>
            </a:r>
            <a:r>
              <a:rPr sz="2400" spc="-180" dirty="0">
                <a:latin typeface="Microsoft Sans Serif"/>
                <a:cs typeface="Microsoft Sans Serif"/>
              </a:rPr>
              <a:t>satu</a:t>
            </a:r>
            <a:r>
              <a:rPr sz="2400" spc="-330" dirty="0">
                <a:latin typeface="Microsoft Sans Serif"/>
                <a:cs typeface="Microsoft Sans Serif"/>
              </a:rPr>
              <a:t> </a:t>
            </a:r>
            <a:r>
              <a:rPr sz="2400" spc="-195" dirty="0">
                <a:latin typeface="Microsoft Sans Serif"/>
                <a:cs typeface="Microsoft Sans Serif"/>
              </a:rPr>
              <a:t>dansatu-</a:t>
            </a:r>
            <a:r>
              <a:rPr sz="2400" spc="-130" dirty="0">
                <a:latin typeface="Microsoft Sans Serif"/>
                <a:cs typeface="Microsoft Sans Serif"/>
              </a:rPr>
              <a:t>satunya </a:t>
            </a:r>
            <a:r>
              <a:rPr sz="2400" spc="-229" dirty="0">
                <a:latin typeface="Microsoft Sans Serif"/>
                <a:cs typeface="Microsoft Sans Serif"/>
              </a:rPr>
              <a:t>tanggung</a:t>
            </a:r>
            <a:r>
              <a:rPr sz="2400" spc="-365" dirty="0">
                <a:latin typeface="Microsoft Sans Serif"/>
                <a:cs typeface="Microsoft Sans Serif"/>
              </a:rPr>
              <a:t> </a:t>
            </a:r>
            <a:r>
              <a:rPr sz="2400" spc="-220" dirty="0">
                <a:latin typeface="Microsoft Sans Serif"/>
                <a:cs typeface="Microsoft Sans Serif"/>
              </a:rPr>
              <a:t>jawab</a:t>
            </a:r>
            <a:r>
              <a:rPr sz="2400" spc="-365" dirty="0">
                <a:latin typeface="Microsoft Sans Serif"/>
                <a:cs typeface="Microsoft Sans Serif"/>
              </a:rPr>
              <a:t> </a:t>
            </a:r>
            <a:r>
              <a:rPr sz="2400" spc="-180" dirty="0">
                <a:latin typeface="Microsoft Sans Serif"/>
                <a:cs typeface="Microsoft Sans Serif"/>
              </a:rPr>
              <a:t>sosial</a:t>
            </a:r>
            <a:r>
              <a:rPr sz="2400" spc="-310" dirty="0">
                <a:latin typeface="Microsoft Sans Serif"/>
                <a:cs typeface="Microsoft Sans Serif"/>
              </a:rPr>
              <a:t> </a:t>
            </a:r>
            <a:r>
              <a:rPr sz="2400" spc="-170" dirty="0">
                <a:latin typeface="Microsoft Sans Serif"/>
                <a:cs typeface="Microsoft Sans Serif"/>
              </a:rPr>
              <a:t>untukbisnis</a:t>
            </a:r>
            <a:r>
              <a:rPr sz="2400" spc="-270" dirty="0">
                <a:latin typeface="Microsoft Sans Serif"/>
                <a:cs typeface="Microsoft Sans Serif"/>
              </a:rPr>
              <a:t> </a:t>
            </a:r>
            <a:r>
              <a:rPr sz="2400" spc="-200" dirty="0">
                <a:latin typeface="Microsoft Sans Serif"/>
                <a:cs typeface="Microsoft Sans Serif"/>
              </a:rPr>
              <a:t>aialah</a:t>
            </a:r>
            <a:r>
              <a:rPr sz="2400" spc="-280" dirty="0">
                <a:latin typeface="Microsoft Sans Serif"/>
                <a:cs typeface="Microsoft Sans Serif"/>
              </a:rPr>
              <a:t> </a:t>
            </a:r>
            <a:r>
              <a:rPr sz="2400" spc="-130" dirty="0">
                <a:latin typeface="Microsoft Sans Serif"/>
                <a:cs typeface="Microsoft Sans Serif"/>
              </a:rPr>
              <a:t>memanfaatkan </a:t>
            </a:r>
            <a:r>
              <a:rPr sz="2400" spc="-215" dirty="0">
                <a:latin typeface="Microsoft Sans Serif"/>
                <a:cs typeface="Microsoft Sans Serif"/>
              </a:rPr>
              <a:t>sumberdayanyadanmelibatkan</a:t>
            </a:r>
            <a:r>
              <a:rPr sz="2400" spc="-340" dirty="0">
                <a:latin typeface="Microsoft Sans Serif"/>
                <a:cs typeface="Microsoft Sans Serif"/>
              </a:rPr>
              <a:t> </a:t>
            </a:r>
            <a:r>
              <a:rPr sz="2400" spc="-135" dirty="0">
                <a:latin typeface="Microsoft Sans Serif"/>
                <a:cs typeface="Microsoft Sans Serif"/>
              </a:rPr>
              <a:t>diri</a:t>
            </a:r>
            <a:r>
              <a:rPr sz="2400" spc="-155" dirty="0">
                <a:latin typeface="Microsoft Sans Serif"/>
                <a:cs typeface="Microsoft Sans Serif"/>
              </a:rPr>
              <a:t> </a:t>
            </a:r>
            <a:r>
              <a:rPr sz="2400" spc="-200" dirty="0">
                <a:latin typeface="Microsoft Sans Serif"/>
                <a:cs typeface="Microsoft Sans Serif"/>
              </a:rPr>
              <a:t>dalamkegiatan</a:t>
            </a:r>
            <a:r>
              <a:rPr sz="2400" spc="-285" dirty="0">
                <a:latin typeface="Microsoft Sans Serif"/>
                <a:cs typeface="Microsoft Sans Serif"/>
              </a:rPr>
              <a:t> </a:t>
            </a:r>
            <a:r>
              <a:rPr sz="2400" spc="-20" dirty="0">
                <a:latin typeface="Microsoft Sans Serif"/>
                <a:cs typeface="Microsoft Sans Serif"/>
              </a:rPr>
              <a:t>yang </a:t>
            </a:r>
            <a:r>
              <a:rPr sz="2400" spc="-210" dirty="0">
                <a:latin typeface="Microsoft Sans Serif"/>
                <a:cs typeface="Microsoft Sans Serif"/>
              </a:rPr>
              <a:t>bertujuan</a:t>
            </a:r>
            <a:r>
              <a:rPr sz="2400" spc="-170" dirty="0">
                <a:latin typeface="Microsoft Sans Serif"/>
                <a:cs typeface="Microsoft Sans Serif"/>
              </a:rPr>
              <a:t> </a:t>
            </a:r>
            <a:r>
              <a:rPr sz="2400" spc="-235" dirty="0">
                <a:latin typeface="Microsoft Sans Serif"/>
                <a:cs typeface="Microsoft Sans Serif"/>
              </a:rPr>
              <a:t>meningkatkan</a:t>
            </a:r>
            <a:r>
              <a:rPr sz="2400" spc="-140" dirty="0">
                <a:latin typeface="Microsoft Sans Serif"/>
                <a:cs typeface="Microsoft Sans Serif"/>
              </a:rPr>
              <a:t> </a:t>
            </a:r>
            <a:r>
              <a:rPr sz="2400" spc="-110" dirty="0">
                <a:latin typeface="Microsoft Sans Serif"/>
                <a:cs typeface="Microsoft Sans Serif"/>
              </a:rPr>
              <a:t>keuntungan</a:t>
            </a:r>
            <a:endParaRPr sz="24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666986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14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30859"/>
              <a:ext cx="304800" cy="292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2138172"/>
              <a:ext cx="255650" cy="2849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3211067"/>
              <a:ext cx="255650" cy="284988"/>
            </a:xfrm>
            <a:prstGeom prst="rect">
              <a:avLst/>
            </a:prstGeom>
          </p:spPr>
        </p:pic>
      </p:grp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3690621" y="446278"/>
            <a:ext cx="5017135" cy="1122680"/>
          </a:xfrm>
          <a:prstGeom prst="rect">
            <a:avLst/>
          </a:prstGeom>
        </p:spPr>
        <p:txBody>
          <a:bodyPr vert="horz" wrap="square" lIns="0" tIns="12700" rIns="0" bIns="0" rtlCol="0" anchor="ctr">
            <a:spAutoFit/>
          </a:bodyPr>
          <a:lstStyle/>
          <a:p>
            <a:pPr marL="814069" marR="5080" indent="-802005">
              <a:lnSpc>
                <a:spcPct val="100000"/>
              </a:lnSpc>
              <a:spcBef>
                <a:spcPts val="100"/>
              </a:spcBef>
            </a:pPr>
            <a:r>
              <a:rPr sz="3600" b="1" spc="-370" dirty="0">
                <a:latin typeface="Arial"/>
                <a:cs typeface="Arial"/>
              </a:rPr>
              <a:t>Tanggung</a:t>
            </a:r>
            <a:r>
              <a:rPr sz="3600" b="1" spc="-575" dirty="0">
                <a:latin typeface="Arial"/>
                <a:cs typeface="Arial"/>
              </a:rPr>
              <a:t> </a:t>
            </a:r>
            <a:r>
              <a:rPr sz="3600" b="1" spc="-325" dirty="0">
                <a:latin typeface="Arial"/>
                <a:cs typeface="Arial"/>
              </a:rPr>
              <a:t>Jawab</a:t>
            </a:r>
            <a:r>
              <a:rPr sz="3600" b="1" spc="-600" dirty="0">
                <a:latin typeface="Arial"/>
                <a:cs typeface="Arial"/>
              </a:rPr>
              <a:t> </a:t>
            </a:r>
            <a:r>
              <a:rPr sz="3600" b="1" spc="-370" dirty="0">
                <a:latin typeface="Arial"/>
                <a:cs typeface="Arial"/>
              </a:rPr>
              <a:t>Ekonomis </a:t>
            </a:r>
            <a:r>
              <a:rPr sz="3600" b="1" spc="-170" dirty="0">
                <a:latin typeface="Arial"/>
                <a:cs typeface="Arial"/>
              </a:rPr>
              <a:t>dan</a:t>
            </a:r>
            <a:r>
              <a:rPr sz="3600" b="1" spc="-40" dirty="0">
                <a:latin typeface="Arial"/>
                <a:cs typeface="Arial"/>
              </a:rPr>
              <a:t> </a:t>
            </a:r>
            <a:r>
              <a:rPr sz="3600" b="1" spc="-375" dirty="0">
                <a:latin typeface="Arial"/>
                <a:cs typeface="Arial"/>
              </a:rPr>
              <a:t>Tanggung</a:t>
            </a:r>
            <a:r>
              <a:rPr sz="3600" b="1" spc="-570" dirty="0">
                <a:latin typeface="Arial"/>
                <a:cs typeface="Arial"/>
              </a:rPr>
              <a:t> </a:t>
            </a:r>
            <a:r>
              <a:rPr sz="3600" b="1" spc="-305" dirty="0">
                <a:latin typeface="Arial"/>
                <a:cs typeface="Arial"/>
              </a:rPr>
              <a:t>jawab</a:t>
            </a:r>
            <a:endParaRPr sz="3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630830" y="1543253"/>
            <a:ext cx="7100570" cy="3020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873885">
              <a:lnSpc>
                <a:spcPts val="3950"/>
              </a:lnSpc>
              <a:spcBef>
                <a:spcPts val="100"/>
              </a:spcBef>
            </a:pPr>
            <a:r>
              <a:rPr sz="3600" b="1" spc="-275" dirty="0">
                <a:solidFill>
                  <a:srgbClr val="1F477B"/>
                </a:solidFill>
                <a:latin typeface="Arial"/>
                <a:cs typeface="Arial"/>
              </a:rPr>
              <a:t>sosial</a:t>
            </a:r>
            <a:endParaRPr sz="3600">
              <a:latin typeface="Arial"/>
              <a:cs typeface="Arial"/>
            </a:endParaRPr>
          </a:p>
          <a:p>
            <a:pPr marL="12700">
              <a:lnSpc>
                <a:spcPts val="3470"/>
              </a:lnSpc>
            </a:pPr>
            <a:r>
              <a:rPr sz="3200" spc="-275" dirty="0">
                <a:latin typeface="Microsoft Sans Serif"/>
                <a:cs typeface="Microsoft Sans Serif"/>
              </a:rPr>
              <a:t>TJSP</a:t>
            </a:r>
            <a:r>
              <a:rPr sz="3200" spc="-505" dirty="0">
                <a:latin typeface="Microsoft Sans Serif"/>
                <a:cs typeface="Microsoft Sans Serif"/>
              </a:rPr>
              <a:t> </a:t>
            </a:r>
            <a:r>
              <a:rPr sz="3200" spc="-245" dirty="0">
                <a:latin typeface="Microsoft Sans Serif"/>
                <a:cs typeface="Microsoft Sans Serif"/>
              </a:rPr>
              <a:t>berlaku</a:t>
            </a:r>
            <a:r>
              <a:rPr sz="3200" spc="-434" dirty="0">
                <a:latin typeface="Microsoft Sans Serif"/>
                <a:cs typeface="Microsoft Sans Serif"/>
              </a:rPr>
              <a:t> </a:t>
            </a:r>
            <a:r>
              <a:rPr sz="3200" spc="-245" dirty="0">
                <a:latin typeface="Microsoft Sans Serif"/>
                <a:cs typeface="Microsoft Sans Serif"/>
              </a:rPr>
              <a:t>untuk</a:t>
            </a:r>
            <a:r>
              <a:rPr sz="3200" spc="-380" dirty="0">
                <a:latin typeface="Microsoft Sans Serif"/>
                <a:cs typeface="Microsoft Sans Serif"/>
              </a:rPr>
              <a:t> </a:t>
            </a:r>
            <a:r>
              <a:rPr sz="3200" spc="-285" dirty="0">
                <a:latin typeface="Microsoft Sans Serif"/>
                <a:cs typeface="Microsoft Sans Serif"/>
              </a:rPr>
              <a:t>perusahaan</a:t>
            </a:r>
            <a:r>
              <a:rPr sz="3200" spc="-440" dirty="0">
                <a:latin typeface="Microsoft Sans Serif"/>
                <a:cs typeface="Microsoft Sans Serif"/>
              </a:rPr>
              <a:t> </a:t>
            </a:r>
            <a:r>
              <a:rPr sz="3200" spc="-254" dirty="0">
                <a:latin typeface="Microsoft Sans Serif"/>
                <a:cs typeface="Microsoft Sans Serif"/>
              </a:rPr>
              <a:t>swasta</a:t>
            </a:r>
            <a:r>
              <a:rPr sz="3200" spc="-45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yang</a:t>
            </a:r>
            <a:endParaRPr sz="3200">
              <a:latin typeface="Microsoft Sans Serif"/>
              <a:cs typeface="Microsoft Sans Serif"/>
            </a:endParaRPr>
          </a:p>
          <a:p>
            <a:pPr marL="12700"/>
            <a:r>
              <a:rPr sz="3200" spc="-265" dirty="0">
                <a:latin typeface="Microsoft Sans Serif"/>
                <a:cs typeface="Microsoft Sans Serif"/>
              </a:rPr>
              <a:t>memiliki</a:t>
            </a:r>
            <a:r>
              <a:rPr sz="3200" spc="-300" dirty="0">
                <a:latin typeface="Microsoft Sans Serif"/>
                <a:cs typeface="Microsoft Sans Serif"/>
              </a:rPr>
              <a:t> </a:t>
            </a:r>
            <a:r>
              <a:rPr sz="3200" spc="-225" dirty="0">
                <a:latin typeface="Microsoft Sans Serif"/>
                <a:cs typeface="Microsoft Sans Serif"/>
              </a:rPr>
              <a:t>TJE</a:t>
            </a:r>
            <a:r>
              <a:rPr sz="3200" spc="-490" dirty="0">
                <a:latin typeface="Microsoft Sans Serif"/>
                <a:cs typeface="Microsoft Sans Serif"/>
              </a:rPr>
              <a:t> </a:t>
            </a:r>
            <a:r>
              <a:rPr sz="3200" spc="-245" dirty="0">
                <a:latin typeface="Microsoft Sans Serif"/>
                <a:cs typeface="Microsoft Sans Serif"/>
              </a:rPr>
              <a:t>yang</a:t>
            </a:r>
            <a:r>
              <a:rPr sz="3200" spc="-455" dirty="0">
                <a:latin typeface="Microsoft Sans Serif"/>
                <a:cs typeface="Microsoft Sans Serif"/>
              </a:rPr>
              <a:t> </a:t>
            </a:r>
            <a:r>
              <a:rPr sz="3200" spc="-315" dirty="0">
                <a:latin typeface="Microsoft Sans Serif"/>
                <a:cs typeface="Microsoft Sans Serif"/>
              </a:rPr>
              <a:t>menguntungkan</a:t>
            </a:r>
            <a:endParaRPr sz="3200">
              <a:latin typeface="Microsoft Sans Serif"/>
              <a:cs typeface="Microsoft Sans Serif"/>
            </a:endParaRPr>
          </a:p>
          <a:p>
            <a:pPr marL="12700" marR="5080">
              <a:spcBef>
                <a:spcPts val="795"/>
              </a:spcBef>
            </a:pPr>
            <a:r>
              <a:rPr sz="3200" spc="-285" dirty="0">
                <a:latin typeface="Microsoft Sans Serif"/>
                <a:cs typeface="Microsoft Sans Serif"/>
              </a:rPr>
              <a:t>perusahaan</a:t>
            </a:r>
            <a:r>
              <a:rPr sz="3200" spc="-475" dirty="0">
                <a:latin typeface="Microsoft Sans Serif"/>
                <a:cs typeface="Microsoft Sans Serif"/>
              </a:rPr>
              <a:t> </a:t>
            </a:r>
            <a:r>
              <a:rPr sz="3200" spc="-265" dirty="0">
                <a:latin typeface="Microsoft Sans Serif"/>
                <a:cs typeface="Microsoft Sans Serif"/>
              </a:rPr>
              <a:t>negara</a:t>
            </a:r>
            <a:r>
              <a:rPr sz="3200" spc="-390" dirty="0">
                <a:latin typeface="Microsoft Sans Serif"/>
                <a:cs typeface="Microsoft Sans Serif"/>
              </a:rPr>
              <a:t> </a:t>
            </a:r>
            <a:r>
              <a:rPr sz="3200" spc="-220" dirty="0">
                <a:latin typeface="Microsoft Sans Serif"/>
                <a:cs typeface="Microsoft Sans Serif"/>
              </a:rPr>
              <a:t>atau</a:t>
            </a:r>
            <a:r>
              <a:rPr sz="3200" spc="-440" dirty="0">
                <a:latin typeface="Microsoft Sans Serif"/>
                <a:cs typeface="Microsoft Sans Serif"/>
              </a:rPr>
              <a:t> </a:t>
            </a:r>
            <a:r>
              <a:rPr sz="3200" spc="-305" dirty="0">
                <a:latin typeface="Microsoft Sans Serif"/>
                <a:cs typeface="Microsoft Sans Serif"/>
              </a:rPr>
              <a:t>BUMN,</a:t>
            </a:r>
            <a:r>
              <a:rPr sz="3200" spc="-465" dirty="0">
                <a:latin typeface="Microsoft Sans Serif"/>
                <a:cs typeface="Microsoft Sans Serif"/>
              </a:rPr>
              <a:t> </a:t>
            </a:r>
            <a:r>
              <a:rPr sz="3200" spc="-275" dirty="0">
                <a:latin typeface="Microsoft Sans Serif"/>
                <a:cs typeface="Microsoft Sans Serif"/>
              </a:rPr>
              <a:t>TJSP</a:t>
            </a:r>
            <a:r>
              <a:rPr sz="3200" spc="-505" dirty="0">
                <a:latin typeface="Microsoft Sans Serif"/>
                <a:cs typeface="Microsoft Sans Serif"/>
              </a:rPr>
              <a:t> </a:t>
            </a:r>
            <a:r>
              <a:rPr sz="3200" spc="-229" dirty="0">
                <a:latin typeface="Microsoft Sans Serif"/>
                <a:cs typeface="Microsoft Sans Serif"/>
              </a:rPr>
              <a:t>dan</a:t>
            </a:r>
            <a:r>
              <a:rPr sz="3200" spc="-425" dirty="0">
                <a:latin typeface="Microsoft Sans Serif"/>
                <a:cs typeface="Microsoft Sans Serif"/>
              </a:rPr>
              <a:t> </a:t>
            </a:r>
            <a:r>
              <a:rPr sz="3200" spc="-95" dirty="0">
                <a:latin typeface="Microsoft Sans Serif"/>
                <a:cs typeface="Microsoft Sans Serif"/>
              </a:rPr>
              <a:t>TJE </a:t>
            </a:r>
            <a:r>
              <a:rPr sz="3200" spc="-330" dirty="0">
                <a:latin typeface="Microsoft Sans Serif"/>
                <a:cs typeface="Microsoft Sans Serif"/>
              </a:rPr>
              <a:t>m</a:t>
            </a:r>
            <a:r>
              <a:rPr sz="3200" spc="-335" dirty="0">
                <a:latin typeface="Microsoft Sans Serif"/>
                <a:cs typeface="Microsoft Sans Serif"/>
              </a:rPr>
              <a:t>e</a:t>
            </a:r>
            <a:r>
              <a:rPr sz="3200" spc="-325" dirty="0">
                <a:latin typeface="Microsoft Sans Serif"/>
                <a:cs typeface="Microsoft Sans Serif"/>
              </a:rPr>
              <a:t>r</a:t>
            </a:r>
            <a:r>
              <a:rPr sz="3200" spc="-335" dirty="0">
                <a:latin typeface="Microsoft Sans Serif"/>
                <a:cs typeface="Microsoft Sans Serif"/>
              </a:rPr>
              <a:t>upa</a:t>
            </a:r>
            <a:r>
              <a:rPr sz="3200" spc="-320" dirty="0">
                <a:latin typeface="Microsoft Sans Serif"/>
                <a:cs typeface="Microsoft Sans Serif"/>
              </a:rPr>
              <a:t>k</a:t>
            </a:r>
            <a:r>
              <a:rPr sz="3200" spc="-335" dirty="0">
                <a:latin typeface="Microsoft Sans Serif"/>
                <a:cs typeface="Microsoft Sans Serif"/>
              </a:rPr>
              <a:t>a</a:t>
            </a:r>
            <a:r>
              <a:rPr sz="3200" spc="175" dirty="0">
                <a:latin typeface="Microsoft Sans Serif"/>
                <a:cs typeface="Microsoft Sans Serif"/>
              </a:rPr>
              <a:t>n</a:t>
            </a:r>
            <a:r>
              <a:rPr sz="3200" spc="-305" dirty="0">
                <a:latin typeface="Microsoft Sans Serif"/>
                <a:cs typeface="Microsoft Sans Serif"/>
              </a:rPr>
              <a:t>tanggu</a:t>
            </a:r>
            <a:r>
              <a:rPr sz="3200" spc="-315" dirty="0">
                <a:latin typeface="Microsoft Sans Serif"/>
                <a:cs typeface="Microsoft Sans Serif"/>
              </a:rPr>
              <a:t>n</a:t>
            </a:r>
            <a:r>
              <a:rPr sz="3200" spc="200" dirty="0">
                <a:latin typeface="Microsoft Sans Serif"/>
                <a:cs typeface="Microsoft Sans Serif"/>
              </a:rPr>
              <a:t>g</a:t>
            </a:r>
            <a:r>
              <a:rPr sz="3200" spc="-315" dirty="0">
                <a:latin typeface="Microsoft Sans Serif"/>
                <a:cs typeface="Microsoft Sans Serif"/>
              </a:rPr>
              <a:t>j</a:t>
            </a:r>
            <a:r>
              <a:rPr sz="3200" spc="-320" dirty="0">
                <a:latin typeface="Microsoft Sans Serif"/>
                <a:cs typeface="Microsoft Sans Serif"/>
              </a:rPr>
              <a:t>a</a:t>
            </a:r>
            <a:r>
              <a:rPr sz="3200" spc="-315" dirty="0">
                <a:latin typeface="Microsoft Sans Serif"/>
                <a:cs typeface="Microsoft Sans Serif"/>
              </a:rPr>
              <a:t>w</a:t>
            </a:r>
            <a:r>
              <a:rPr sz="3200" spc="-320" dirty="0">
                <a:latin typeface="Microsoft Sans Serif"/>
                <a:cs typeface="Microsoft Sans Serif"/>
              </a:rPr>
              <a:t>a</a:t>
            </a:r>
            <a:r>
              <a:rPr sz="3200" spc="225" dirty="0">
                <a:latin typeface="Microsoft Sans Serif"/>
                <a:cs typeface="Microsoft Sans Serif"/>
              </a:rPr>
              <a:t>b</a:t>
            </a:r>
            <a:r>
              <a:rPr sz="3200" spc="-310" dirty="0">
                <a:latin typeface="Microsoft Sans Serif"/>
                <a:cs typeface="Microsoft Sans Serif"/>
              </a:rPr>
              <a:t>y</a:t>
            </a:r>
            <a:r>
              <a:rPr sz="3200" spc="-320" dirty="0">
                <a:latin typeface="Microsoft Sans Serif"/>
                <a:cs typeface="Microsoft Sans Serif"/>
              </a:rPr>
              <a:t>an</a:t>
            </a:r>
            <a:r>
              <a:rPr sz="3200" spc="195" dirty="0">
                <a:latin typeface="Microsoft Sans Serif"/>
                <a:cs typeface="Microsoft Sans Serif"/>
              </a:rPr>
              <a:t>g</a:t>
            </a:r>
            <a:r>
              <a:rPr sz="3200" spc="-254" dirty="0">
                <a:latin typeface="Microsoft Sans Serif"/>
                <a:cs typeface="Microsoft Sans Serif"/>
              </a:rPr>
              <a:t>t</a:t>
            </a:r>
            <a:r>
              <a:rPr sz="3200" spc="-250" dirty="0">
                <a:latin typeface="Microsoft Sans Serif"/>
                <a:cs typeface="Microsoft Sans Serif"/>
              </a:rPr>
              <a:t>i</a:t>
            </a:r>
            <a:r>
              <a:rPr sz="3200" spc="-260" dirty="0">
                <a:latin typeface="Microsoft Sans Serif"/>
                <a:cs typeface="Microsoft Sans Serif"/>
              </a:rPr>
              <a:t>da</a:t>
            </a:r>
            <a:r>
              <a:rPr sz="3200" dirty="0">
                <a:latin typeface="Microsoft Sans Serif"/>
                <a:cs typeface="Microsoft Sans Serif"/>
              </a:rPr>
              <a:t>k</a:t>
            </a:r>
            <a:r>
              <a:rPr sz="3200" spc="-51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bisa </a:t>
            </a:r>
            <a:r>
              <a:rPr sz="3200" spc="-265" dirty="0">
                <a:latin typeface="Microsoft Sans Serif"/>
                <a:cs typeface="Microsoft Sans Serif"/>
              </a:rPr>
              <a:t>dipisahkan,</a:t>
            </a:r>
            <a:r>
              <a:rPr sz="3200" spc="-320" dirty="0">
                <a:latin typeface="Microsoft Sans Serif"/>
                <a:cs typeface="Microsoft Sans Serif"/>
              </a:rPr>
              <a:t> </a:t>
            </a:r>
            <a:r>
              <a:rPr sz="3200" spc="-240" dirty="0">
                <a:latin typeface="Microsoft Sans Serif"/>
                <a:cs typeface="Microsoft Sans Serif"/>
              </a:rPr>
              <a:t>harus</a:t>
            </a:r>
            <a:r>
              <a:rPr sz="3200" spc="-420" dirty="0">
                <a:latin typeface="Microsoft Sans Serif"/>
                <a:cs typeface="Microsoft Sans Serif"/>
              </a:rPr>
              <a:t> </a:t>
            </a:r>
            <a:r>
              <a:rPr sz="3200" spc="-265" dirty="0">
                <a:latin typeface="Microsoft Sans Serif"/>
                <a:cs typeface="Microsoft Sans Serif"/>
              </a:rPr>
              <a:t>dilakukan.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66986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15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30859"/>
              <a:ext cx="304800" cy="292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2138172"/>
              <a:ext cx="255650" cy="2849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2723388"/>
              <a:ext cx="255650" cy="284988"/>
            </a:xfrm>
            <a:prstGeom prst="rect">
              <a:avLst/>
            </a:prstGeom>
          </p:spPr>
        </p:pic>
      </p:grp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2362200" y="577464"/>
            <a:ext cx="10515600" cy="900887"/>
          </a:xfrm>
          <a:prstGeom prst="rect">
            <a:avLst/>
          </a:prstGeom>
        </p:spPr>
        <p:txBody>
          <a:bodyPr vert="horz" wrap="square" lIns="0" tIns="221614" rIns="0" bIns="0" rtlCol="0" anchor="ctr">
            <a:spAutoFit/>
          </a:bodyPr>
          <a:lstStyle/>
          <a:p>
            <a:pPr marL="1732914">
              <a:lnSpc>
                <a:spcPct val="100000"/>
              </a:lnSpc>
              <a:spcBef>
                <a:spcPts val="105"/>
              </a:spcBef>
            </a:pPr>
            <a:r>
              <a:rPr spc="-340" dirty="0"/>
              <a:t>Cara</a:t>
            </a:r>
            <a:r>
              <a:rPr spc="-600" dirty="0"/>
              <a:t> </a:t>
            </a:r>
            <a:r>
              <a:rPr spc="-405" dirty="0"/>
              <a:t>Pelasanaan</a:t>
            </a:r>
            <a:r>
              <a:rPr spc="-525" dirty="0"/>
              <a:t> </a:t>
            </a:r>
            <a:r>
              <a:rPr spc="-400" dirty="0"/>
              <a:t>TJSP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631440" y="1844519"/>
            <a:ext cx="2188845" cy="113768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20000"/>
              </a:lnSpc>
              <a:spcBef>
                <a:spcPts val="95"/>
              </a:spcBef>
            </a:pPr>
            <a:r>
              <a:rPr sz="3200" spc="-260" dirty="0">
                <a:latin typeface="Microsoft Sans Serif"/>
                <a:cs typeface="Microsoft Sans Serif"/>
              </a:rPr>
              <a:t>Secara</a:t>
            </a:r>
            <a:r>
              <a:rPr sz="3200" spc="-450" dirty="0">
                <a:latin typeface="Microsoft Sans Serif"/>
                <a:cs typeface="Microsoft Sans Serif"/>
              </a:rPr>
              <a:t> </a:t>
            </a:r>
            <a:r>
              <a:rPr sz="3200" spc="-65" dirty="0">
                <a:latin typeface="Microsoft Sans Serif"/>
                <a:cs typeface="Microsoft Sans Serif"/>
              </a:rPr>
              <a:t>positif </a:t>
            </a:r>
            <a:r>
              <a:rPr sz="3200" spc="-265" dirty="0">
                <a:latin typeface="Microsoft Sans Serif"/>
                <a:cs typeface="Microsoft Sans Serif"/>
              </a:rPr>
              <a:t>Secara</a:t>
            </a:r>
            <a:r>
              <a:rPr sz="3200" spc="-415" dirty="0">
                <a:latin typeface="Microsoft Sans Serif"/>
                <a:cs typeface="Microsoft Sans Serif"/>
              </a:rPr>
              <a:t> </a:t>
            </a:r>
            <a:r>
              <a:rPr sz="3200" spc="-225" dirty="0">
                <a:latin typeface="Microsoft Sans Serif"/>
                <a:cs typeface="Microsoft Sans Serif"/>
              </a:rPr>
              <a:t>negatif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66986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16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30859"/>
              <a:ext cx="304800" cy="292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2138172"/>
              <a:ext cx="255650" cy="2849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3698747"/>
              <a:ext cx="255650" cy="284988"/>
            </a:xfrm>
            <a:prstGeom prst="rect">
              <a:avLst/>
            </a:prstGeom>
          </p:spPr>
        </p:pic>
      </p:grp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3121534" y="654558"/>
            <a:ext cx="6925945" cy="69659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00" dirty="0"/>
              <a:t>Pelaksanaan</a:t>
            </a:r>
            <a:r>
              <a:rPr spc="-590" dirty="0"/>
              <a:t> </a:t>
            </a:r>
            <a:r>
              <a:rPr spc="-470" dirty="0"/>
              <a:t>T</a:t>
            </a:r>
            <a:r>
              <a:rPr spc="-459" dirty="0"/>
              <a:t>J</a:t>
            </a:r>
            <a:r>
              <a:rPr spc="-545" dirty="0"/>
              <a:t>S</a:t>
            </a:r>
            <a:r>
              <a:rPr spc="-20" dirty="0"/>
              <a:t>P</a:t>
            </a:r>
            <a:r>
              <a:rPr spc="-710" dirty="0"/>
              <a:t> </a:t>
            </a:r>
            <a:r>
              <a:rPr spc="-370" dirty="0"/>
              <a:t>Secara</a:t>
            </a:r>
            <a:r>
              <a:rPr spc="-565" dirty="0"/>
              <a:t> </a:t>
            </a:r>
            <a:r>
              <a:rPr spc="-285" dirty="0"/>
              <a:t>Positif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630831" y="1997457"/>
            <a:ext cx="7197725" cy="3541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spcBef>
                <a:spcPts val="105"/>
              </a:spcBef>
            </a:pPr>
            <a:r>
              <a:rPr sz="3200" spc="-290" dirty="0">
                <a:latin typeface="Microsoft Sans Serif"/>
                <a:cs typeface="Microsoft Sans Serif"/>
              </a:rPr>
              <a:t>Perusahaan</a:t>
            </a:r>
            <a:r>
              <a:rPr sz="3200" spc="-459" dirty="0">
                <a:latin typeface="Microsoft Sans Serif"/>
                <a:cs typeface="Microsoft Sans Serif"/>
              </a:rPr>
              <a:t> </a:t>
            </a:r>
            <a:r>
              <a:rPr sz="3200" spc="-200" dirty="0">
                <a:latin typeface="Microsoft Sans Serif"/>
                <a:cs typeface="Microsoft Sans Serif"/>
              </a:rPr>
              <a:t>bisa</a:t>
            </a:r>
            <a:r>
              <a:rPr sz="3200" spc="-450" dirty="0">
                <a:latin typeface="Microsoft Sans Serif"/>
                <a:cs typeface="Microsoft Sans Serif"/>
              </a:rPr>
              <a:t> </a:t>
            </a:r>
            <a:r>
              <a:rPr sz="3200" spc="-285" dirty="0">
                <a:latin typeface="Microsoft Sans Serif"/>
                <a:cs typeface="Microsoft Sans Serif"/>
              </a:rPr>
              <a:t>melakukan</a:t>
            </a:r>
            <a:r>
              <a:rPr sz="3200" spc="-450" dirty="0">
                <a:latin typeface="Microsoft Sans Serif"/>
                <a:cs typeface="Microsoft Sans Serif"/>
              </a:rPr>
              <a:t> </a:t>
            </a:r>
            <a:r>
              <a:rPr sz="3200" spc="-254" dirty="0">
                <a:latin typeface="Microsoft Sans Serif"/>
                <a:cs typeface="Microsoft Sans Serif"/>
              </a:rPr>
              <a:t>kegiatan</a:t>
            </a:r>
            <a:r>
              <a:rPr sz="3200" spc="-420" dirty="0">
                <a:latin typeface="Microsoft Sans Serif"/>
                <a:cs typeface="Microsoft Sans Serif"/>
              </a:rPr>
              <a:t> </a:t>
            </a:r>
            <a:r>
              <a:rPr sz="3200" spc="-245" dirty="0">
                <a:latin typeface="Microsoft Sans Serif"/>
                <a:cs typeface="Microsoft Sans Serif"/>
              </a:rPr>
              <a:t>yang</a:t>
            </a:r>
            <a:r>
              <a:rPr sz="3200" spc="-450" dirty="0">
                <a:latin typeface="Microsoft Sans Serif"/>
                <a:cs typeface="Microsoft Sans Serif"/>
              </a:rPr>
              <a:t> </a:t>
            </a:r>
            <a:r>
              <a:rPr sz="3200" spc="-135" dirty="0">
                <a:latin typeface="Microsoft Sans Serif"/>
                <a:cs typeface="Microsoft Sans Serif"/>
              </a:rPr>
              <a:t>tidak </a:t>
            </a:r>
            <a:r>
              <a:rPr sz="3200" spc="-350" dirty="0">
                <a:latin typeface="Microsoft Sans Serif"/>
                <a:cs typeface="Microsoft Sans Serif"/>
              </a:rPr>
              <a:t>membawa</a:t>
            </a:r>
            <a:r>
              <a:rPr sz="3200" spc="-455" dirty="0">
                <a:latin typeface="Microsoft Sans Serif"/>
                <a:cs typeface="Microsoft Sans Serif"/>
              </a:rPr>
              <a:t> </a:t>
            </a:r>
            <a:r>
              <a:rPr sz="3200" spc="-280" dirty="0">
                <a:latin typeface="Microsoft Sans Serif"/>
                <a:cs typeface="Microsoft Sans Serif"/>
              </a:rPr>
              <a:t>keuntungan</a:t>
            </a:r>
            <a:r>
              <a:rPr sz="3200" spc="-480" dirty="0">
                <a:latin typeface="Microsoft Sans Serif"/>
                <a:cs typeface="Microsoft Sans Serif"/>
              </a:rPr>
              <a:t> </a:t>
            </a:r>
            <a:r>
              <a:rPr sz="3200" spc="-285" dirty="0">
                <a:latin typeface="Microsoft Sans Serif"/>
                <a:cs typeface="Microsoft Sans Serif"/>
              </a:rPr>
              <a:t>ekonomis,</a:t>
            </a:r>
            <a:r>
              <a:rPr sz="3200" spc="-310" dirty="0">
                <a:latin typeface="Microsoft Sans Serif"/>
                <a:cs typeface="Microsoft Sans Serif"/>
              </a:rPr>
              <a:t> </a:t>
            </a:r>
            <a:r>
              <a:rPr sz="3200" spc="-305" dirty="0">
                <a:latin typeface="Microsoft Sans Serif"/>
                <a:cs typeface="Microsoft Sans Serif"/>
              </a:rPr>
              <a:t>semata-</a:t>
            </a:r>
            <a:r>
              <a:rPr sz="3200" spc="-20" dirty="0">
                <a:latin typeface="Microsoft Sans Serif"/>
                <a:cs typeface="Microsoft Sans Serif"/>
              </a:rPr>
              <a:t>mata </a:t>
            </a:r>
            <a:r>
              <a:rPr sz="3200" spc="-275" dirty="0">
                <a:latin typeface="Microsoft Sans Serif"/>
                <a:cs typeface="Microsoft Sans Serif"/>
              </a:rPr>
              <a:t>dilangsungkan</a:t>
            </a:r>
            <a:r>
              <a:rPr sz="3200" spc="-515" dirty="0">
                <a:latin typeface="Microsoft Sans Serif"/>
                <a:cs typeface="Microsoft Sans Serif"/>
              </a:rPr>
              <a:t> </a:t>
            </a:r>
            <a:r>
              <a:rPr sz="3200" spc="-295" dirty="0">
                <a:latin typeface="Microsoft Sans Serif"/>
                <a:cs typeface="Microsoft Sans Serif"/>
              </a:rPr>
              <a:t>demi</a:t>
            </a:r>
            <a:r>
              <a:rPr sz="3200" spc="-229" dirty="0">
                <a:latin typeface="Microsoft Sans Serif"/>
                <a:cs typeface="Microsoft Sans Serif"/>
              </a:rPr>
              <a:t> </a:t>
            </a:r>
            <a:r>
              <a:rPr sz="3200" spc="-265" dirty="0">
                <a:latin typeface="Microsoft Sans Serif"/>
                <a:cs typeface="Microsoft Sans Serif"/>
              </a:rPr>
              <a:t>kesejahteraan</a:t>
            </a:r>
            <a:r>
              <a:rPr sz="3200" spc="-470" dirty="0">
                <a:latin typeface="Microsoft Sans Serif"/>
                <a:cs typeface="Microsoft Sans Serif"/>
              </a:rPr>
              <a:t> </a:t>
            </a:r>
            <a:r>
              <a:rPr sz="3200" spc="-320" dirty="0">
                <a:latin typeface="Microsoft Sans Serif"/>
                <a:cs typeface="Microsoft Sans Serif"/>
              </a:rPr>
              <a:t>masyarakat</a:t>
            </a:r>
            <a:endParaRPr sz="3200">
              <a:latin typeface="Microsoft Sans Serif"/>
              <a:cs typeface="Microsoft Sans Serif"/>
            </a:endParaRPr>
          </a:p>
          <a:p>
            <a:pPr marL="12700" marR="213995">
              <a:spcBef>
                <a:spcPts val="790"/>
              </a:spcBef>
            </a:pPr>
            <a:r>
              <a:rPr sz="3200" spc="-254" dirty="0">
                <a:latin typeface="Microsoft Sans Serif"/>
                <a:cs typeface="Microsoft Sans Serif"/>
              </a:rPr>
              <a:t>Contoh:</a:t>
            </a:r>
            <a:r>
              <a:rPr sz="3200" spc="-450" dirty="0">
                <a:latin typeface="Microsoft Sans Serif"/>
                <a:cs typeface="Microsoft Sans Serif"/>
              </a:rPr>
              <a:t> </a:t>
            </a:r>
            <a:r>
              <a:rPr sz="3200" spc="-300" dirty="0">
                <a:latin typeface="Microsoft Sans Serif"/>
                <a:cs typeface="Microsoft Sans Serif"/>
              </a:rPr>
              <a:t>menyelenggarakan</a:t>
            </a:r>
            <a:r>
              <a:rPr sz="3200" spc="-455" dirty="0">
                <a:latin typeface="Microsoft Sans Serif"/>
                <a:cs typeface="Microsoft Sans Serif"/>
              </a:rPr>
              <a:t> </a:t>
            </a:r>
            <a:r>
              <a:rPr sz="3200" spc="-265" dirty="0">
                <a:latin typeface="Microsoft Sans Serif"/>
                <a:cs typeface="Microsoft Sans Serif"/>
              </a:rPr>
              <a:t>pelatihan </a:t>
            </a:r>
            <a:r>
              <a:rPr sz="3200" spc="-260" dirty="0">
                <a:latin typeface="Microsoft Sans Serif"/>
                <a:cs typeface="Microsoft Sans Serif"/>
              </a:rPr>
              <a:t>ketrampilan</a:t>
            </a:r>
            <a:r>
              <a:rPr sz="3200" spc="-430" dirty="0">
                <a:latin typeface="Microsoft Sans Serif"/>
                <a:cs typeface="Microsoft Sans Serif"/>
              </a:rPr>
              <a:t> </a:t>
            </a:r>
            <a:r>
              <a:rPr sz="3200" spc="-245" dirty="0">
                <a:latin typeface="Microsoft Sans Serif"/>
                <a:cs typeface="Microsoft Sans Serif"/>
              </a:rPr>
              <a:t>untuk</a:t>
            </a:r>
            <a:r>
              <a:rPr sz="3200" spc="-385" dirty="0">
                <a:latin typeface="Microsoft Sans Serif"/>
                <a:cs typeface="Microsoft Sans Serif"/>
              </a:rPr>
              <a:t> </a:t>
            </a:r>
            <a:r>
              <a:rPr sz="3200" spc="-290" dirty="0">
                <a:latin typeface="Microsoft Sans Serif"/>
                <a:cs typeface="Microsoft Sans Serif"/>
              </a:rPr>
              <a:t>penganggur</a:t>
            </a:r>
            <a:r>
              <a:rPr sz="3200" spc="-430" dirty="0">
                <a:latin typeface="Microsoft Sans Serif"/>
                <a:cs typeface="Microsoft Sans Serif"/>
              </a:rPr>
              <a:t> </a:t>
            </a:r>
            <a:r>
              <a:rPr sz="3200" spc="-229" dirty="0">
                <a:latin typeface="Microsoft Sans Serif"/>
                <a:cs typeface="Microsoft Sans Serif"/>
              </a:rPr>
              <a:t>atau</a:t>
            </a:r>
            <a:r>
              <a:rPr sz="3200" spc="-385" dirty="0">
                <a:latin typeface="Microsoft Sans Serif"/>
                <a:cs typeface="Microsoft Sans Serif"/>
              </a:rPr>
              <a:t> </a:t>
            </a:r>
            <a:r>
              <a:rPr sz="3200" spc="-280" dirty="0">
                <a:latin typeface="Microsoft Sans Serif"/>
                <a:cs typeface="Microsoft Sans Serif"/>
              </a:rPr>
              <a:t>mendirikan </a:t>
            </a:r>
            <a:r>
              <a:rPr sz="3200" spc="-225" dirty="0">
                <a:latin typeface="Microsoft Sans Serif"/>
                <a:cs typeface="Microsoft Sans Serif"/>
              </a:rPr>
              <a:t>panti</a:t>
            </a:r>
            <a:r>
              <a:rPr sz="3200" spc="-505" dirty="0">
                <a:latin typeface="Microsoft Sans Serif"/>
                <a:cs typeface="Microsoft Sans Serif"/>
              </a:rPr>
              <a:t> </a:t>
            </a:r>
            <a:r>
              <a:rPr sz="3200" spc="-320" dirty="0">
                <a:latin typeface="Microsoft Sans Serif"/>
                <a:cs typeface="Microsoft Sans Serif"/>
              </a:rPr>
              <a:t>a</a:t>
            </a:r>
            <a:r>
              <a:rPr sz="3200" spc="-310" dirty="0">
                <a:latin typeface="Microsoft Sans Serif"/>
                <a:cs typeface="Microsoft Sans Serif"/>
              </a:rPr>
              <a:t>s</a:t>
            </a:r>
            <a:r>
              <a:rPr sz="3200" spc="-320" dirty="0">
                <a:latin typeface="Microsoft Sans Serif"/>
                <a:cs typeface="Microsoft Sans Serif"/>
              </a:rPr>
              <a:t>uha</a:t>
            </a:r>
            <a:r>
              <a:rPr sz="3200" spc="185" dirty="0">
                <a:latin typeface="Microsoft Sans Serif"/>
                <a:cs typeface="Microsoft Sans Serif"/>
              </a:rPr>
              <a:t>n</a:t>
            </a:r>
            <a:r>
              <a:rPr sz="3200" spc="-300" dirty="0">
                <a:latin typeface="Microsoft Sans Serif"/>
                <a:cs typeface="Microsoft Sans Serif"/>
              </a:rPr>
              <a:t>un</a:t>
            </a:r>
            <a:r>
              <a:rPr sz="3200" spc="-295" dirty="0">
                <a:latin typeface="Microsoft Sans Serif"/>
                <a:cs typeface="Microsoft Sans Serif"/>
              </a:rPr>
              <a:t>t</a:t>
            </a:r>
            <a:r>
              <a:rPr sz="3200" spc="-300" dirty="0">
                <a:latin typeface="Microsoft Sans Serif"/>
                <a:cs typeface="Microsoft Sans Serif"/>
              </a:rPr>
              <a:t>u</a:t>
            </a:r>
            <a:r>
              <a:rPr sz="3200" dirty="0">
                <a:latin typeface="Microsoft Sans Serif"/>
                <a:cs typeface="Microsoft Sans Serif"/>
              </a:rPr>
              <a:t>k</a:t>
            </a:r>
            <a:r>
              <a:rPr sz="3200" spc="-540" dirty="0">
                <a:latin typeface="Microsoft Sans Serif"/>
                <a:cs typeface="Microsoft Sans Serif"/>
              </a:rPr>
              <a:t> </a:t>
            </a:r>
            <a:r>
              <a:rPr sz="3200" spc="-320" dirty="0">
                <a:latin typeface="Microsoft Sans Serif"/>
                <a:cs typeface="Microsoft Sans Serif"/>
              </a:rPr>
              <a:t>ana</a:t>
            </a:r>
            <a:r>
              <a:rPr sz="3200" spc="204" dirty="0">
                <a:latin typeface="Microsoft Sans Serif"/>
                <a:cs typeface="Microsoft Sans Serif"/>
              </a:rPr>
              <a:t>k</a:t>
            </a:r>
            <a:r>
              <a:rPr sz="3200" spc="-270" dirty="0">
                <a:latin typeface="Microsoft Sans Serif"/>
                <a:cs typeface="Microsoft Sans Serif"/>
              </a:rPr>
              <a:t>y</a:t>
            </a:r>
            <a:r>
              <a:rPr sz="3200" spc="-280" dirty="0">
                <a:latin typeface="Microsoft Sans Serif"/>
                <a:cs typeface="Microsoft Sans Serif"/>
              </a:rPr>
              <a:t>ati</a:t>
            </a:r>
            <a:r>
              <a:rPr sz="3200" dirty="0">
                <a:latin typeface="Microsoft Sans Serif"/>
                <a:cs typeface="Microsoft Sans Serif"/>
              </a:rPr>
              <a:t>m</a:t>
            </a:r>
            <a:r>
              <a:rPr sz="3200" spc="-595" dirty="0">
                <a:latin typeface="Microsoft Sans Serif"/>
                <a:cs typeface="Microsoft Sans Serif"/>
              </a:rPr>
              <a:t> </a:t>
            </a:r>
            <a:r>
              <a:rPr sz="3200" spc="-215" dirty="0">
                <a:latin typeface="Microsoft Sans Serif"/>
                <a:cs typeface="Microsoft Sans Serif"/>
              </a:rPr>
              <a:t>piatu</a:t>
            </a:r>
            <a:r>
              <a:rPr sz="3200" spc="-515" dirty="0">
                <a:latin typeface="Microsoft Sans Serif"/>
                <a:cs typeface="Microsoft Sans Serif"/>
              </a:rPr>
              <a:t> </a:t>
            </a:r>
            <a:r>
              <a:rPr sz="3200" spc="-170" dirty="0">
                <a:latin typeface="Microsoft Sans Serif"/>
                <a:cs typeface="Microsoft Sans Serif"/>
              </a:rPr>
              <a:t>da</a:t>
            </a:r>
            <a:r>
              <a:rPr sz="3200" spc="355" dirty="0">
                <a:latin typeface="Microsoft Sans Serif"/>
                <a:cs typeface="Microsoft Sans Serif"/>
              </a:rPr>
              <a:t>n</a:t>
            </a:r>
            <a:r>
              <a:rPr sz="3200" spc="-80" dirty="0">
                <a:latin typeface="Microsoft Sans Serif"/>
                <a:cs typeface="Microsoft Sans Serif"/>
              </a:rPr>
              <a:t>l</a:t>
            </a:r>
            <a:r>
              <a:rPr sz="3200" spc="-90" dirty="0">
                <a:latin typeface="Microsoft Sans Serif"/>
                <a:cs typeface="Microsoft Sans Serif"/>
              </a:rPr>
              <a:t>a</a:t>
            </a:r>
            <a:r>
              <a:rPr sz="3200" spc="-80" dirty="0">
                <a:latin typeface="Microsoft Sans Serif"/>
                <a:cs typeface="Microsoft Sans Serif"/>
              </a:rPr>
              <a:t>i</a:t>
            </a:r>
            <a:r>
              <a:rPr sz="3200" spc="160" dirty="0">
                <a:latin typeface="Microsoft Sans Serif"/>
                <a:cs typeface="Microsoft Sans Serif"/>
              </a:rPr>
              <a:t>n</a:t>
            </a:r>
            <a:r>
              <a:rPr sz="3200" spc="-15" dirty="0">
                <a:latin typeface="Microsoft Sans Serif"/>
                <a:cs typeface="Microsoft Sans Serif"/>
              </a:rPr>
              <a:t> </a:t>
            </a:r>
            <a:r>
              <a:rPr sz="3200" spc="-285" dirty="0">
                <a:latin typeface="Microsoft Sans Serif"/>
                <a:cs typeface="Microsoft Sans Serif"/>
              </a:rPr>
              <a:t>sebagainya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66986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17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30859"/>
              <a:ext cx="304800" cy="292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1312" y="2138172"/>
              <a:ext cx="255651" cy="2849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91312" y="4186428"/>
              <a:ext cx="255651" cy="284988"/>
            </a:xfrm>
            <a:prstGeom prst="rect">
              <a:avLst/>
            </a:prstGeom>
          </p:spPr>
        </p:pic>
      </p:grp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3059050" y="654558"/>
            <a:ext cx="7039609" cy="69659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405" dirty="0"/>
              <a:t>Pelaksanaan</a:t>
            </a:r>
            <a:r>
              <a:rPr spc="-550" dirty="0"/>
              <a:t> </a:t>
            </a:r>
            <a:r>
              <a:rPr spc="-470" dirty="0"/>
              <a:t>T</a:t>
            </a:r>
            <a:r>
              <a:rPr spc="-459" dirty="0"/>
              <a:t>J</a:t>
            </a:r>
            <a:r>
              <a:rPr spc="-545" dirty="0"/>
              <a:t>S</a:t>
            </a:r>
            <a:r>
              <a:rPr spc="-20" dirty="0"/>
              <a:t>P</a:t>
            </a:r>
            <a:r>
              <a:rPr spc="-705" dirty="0"/>
              <a:t> </a:t>
            </a:r>
            <a:r>
              <a:rPr spc="-345" dirty="0"/>
              <a:t>secara</a:t>
            </a:r>
            <a:r>
              <a:rPr spc="-590" dirty="0"/>
              <a:t> </a:t>
            </a:r>
            <a:r>
              <a:rPr spc="-610" dirty="0"/>
              <a:t>N</a:t>
            </a:r>
            <a:r>
              <a:rPr spc="-365" dirty="0"/>
              <a:t>ega</a:t>
            </a:r>
            <a:r>
              <a:rPr spc="-360" dirty="0"/>
              <a:t>t</a:t>
            </a:r>
            <a:r>
              <a:rPr spc="-355" dirty="0"/>
              <a:t>i</a:t>
            </a:r>
            <a:r>
              <a:rPr spc="-20" dirty="0"/>
              <a:t>f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446122" y="1997457"/>
            <a:ext cx="7369175" cy="305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2860">
              <a:spcBef>
                <a:spcPts val="105"/>
              </a:spcBef>
            </a:pPr>
            <a:r>
              <a:rPr sz="3200" spc="-285" dirty="0">
                <a:latin typeface="Microsoft Sans Serif"/>
                <a:cs typeface="Microsoft Sans Serif"/>
              </a:rPr>
              <a:t>Perusahaan</a:t>
            </a:r>
            <a:r>
              <a:rPr sz="3200" spc="-484" dirty="0">
                <a:latin typeface="Microsoft Sans Serif"/>
                <a:cs typeface="Microsoft Sans Serif"/>
              </a:rPr>
              <a:t> </a:t>
            </a:r>
            <a:r>
              <a:rPr sz="3200" spc="-200" dirty="0">
                <a:latin typeface="Microsoft Sans Serif"/>
                <a:cs typeface="Microsoft Sans Serif"/>
              </a:rPr>
              <a:t>bisa</a:t>
            </a:r>
            <a:r>
              <a:rPr sz="3200" spc="-470" dirty="0">
                <a:latin typeface="Microsoft Sans Serif"/>
                <a:cs typeface="Microsoft Sans Serif"/>
              </a:rPr>
              <a:t> </a:t>
            </a:r>
            <a:r>
              <a:rPr sz="3200" spc="-305" dirty="0">
                <a:latin typeface="Microsoft Sans Serif"/>
                <a:cs typeface="Microsoft Sans Serif"/>
              </a:rPr>
              <a:t>menahan</a:t>
            </a:r>
            <a:r>
              <a:rPr sz="3200" spc="-455" dirty="0">
                <a:latin typeface="Microsoft Sans Serif"/>
                <a:cs typeface="Microsoft Sans Serif"/>
              </a:rPr>
              <a:t> </a:t>
            </a:r>
            <a:r>
              <a:rPr sz="3200" spc="-180" dirty="0">
                <a:latin typeface="Microsoft Sans Serif"/>
                <a:cs typeface="Microsoft Sans Serif"/>
              </a:rPr>
              <a:t>diri</a:t>
            </a:r>
            <a:r>
              <a:rPr sz="3200" spc="-250" dirty="0">
                <a:latin typeface="Microsoft Sans Serif"/>
                <a:cs typeface="Microsoft Sans Serif"/>
              </a:rPr>
              <a:t> </a:t>
            </a:r>
            <a:r>
              <a:rPr sz="3200" spc="-245" dirty="0">
                <a:latin typeface="Microsoft Sans Serif"/>
                <a:cs typeface="Microsoft Sans Serif"/>
              </a:rPr>
              <a:t>untuk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tidak </a:t>
            </a:r>
            <a:r>
              <a:rPr sz="3200" spc="-285" dirty="0">
                <a:latin typeface="Microsoft Sans Serif"/>
                <a:cs typeface="Microsoft Sans Serif"/>
              </a:rPr>
              <a:t>melakukan</a:t>
            </a:r>
            <a:r>
              <a:rPr sz="3200" spc="-515" dirty="0">
                <a:latin typeface="Microsoft Sans Serif"/>
                <a:cs typeface="Microsoft Sans Serif"/>
              </a:rPr>
              <a:t> </a:t>
            </a:r>
            <a:r>
              <a:rPr sz="3200" spc="-254" dirty="0">
                <a:latin typeface="Microsoft Sans Serif"/>
                <a:cs typeface="Microsoft Sans Serif"/>
              </a:rPr>
              <a:t>kegiatan</a:t>
            </a:r>
            <a:r>
              <a:rPr sz="3200" spc="-415" dirty="0">
                <a:latin typeface="Microsoft Sans Serif"/>
                <a:cs typeface="Microsoft Sans Serif"/>
              </a:rPr>
              <a:t> </a:t>
            </a:r>
            <a:r>
              <a:rPr sz="3200" spc="-220" dirty="0">
                <a:latin typeface="Microsoft Sans Serif"/>
                <a:cs typeface="Microsoft Sans Serif"/>
              </a:rPr>
              <a:t>tertentu,</a:t>
            </a:r>
            <a:r>
              <a:rPr sz="3200" spc="-370" dirty="0">
                <a:latin typeface="Microsoft Sans Serif"/>
                <a:cs typeface="Microsoft Sans Serif"/>
              </a:rPr>
              <a:t> </a:t>
            </a:r>
            <a:r>
              <a:rPr sz="3200" spc="-245" dirty="0">
                <a:latin typeface="Microsoft Sans Serif"/>
                <a:cs typeface="Microsoft Sans Serif"/>
              </a:rPr>
              <a:t>yang</a:t>
            </a:r>
            <a:r>
              <a:rPr sz="3200" spc="-450" dirty="0">
                <a:latin typeface="Microsoft Sans Serif"/>
                <a:cs typeface="Microsoft Sans Serif"/>
              </a:rPr>
              <a:t> </a:t>
            </a:r>
            <a:r>
              <a:rPr sz="3200" spc="-290" dirty="0">
                <a:latin typeface="Microsoft Sans Serif"/>
                <a:cs typeface="Microsoft Sans Serif"/>
              </a:rPr>
              <a:t>sebenarnya </a:t>
            </a:r>
            <a:r>
              <a:rPr sz="3200" spc="-305" dirty="0">
                <a:latin typeface="Microsoft Sans Serif"/>
                <a:cs typeface="Microsoft Sans Serif"/>
              </a:rPr>
              <a:t>menguntungkan</a:t>
            </a:r>
            <a:r>
              <a:rPr sz="3200" spc="-470" dirty="0">
                <a:latin typeface="Microsoft Sans Serif"/>
                <a:cs typeface="Microsoft Sans Serif"/>
              </a:rPr>
              <a:t> </a:t>
            </a:r>
            <a:r>
              <a:rPr sz="3200" spc="-220" dirty="0">
                <a:latin typeface="Microsoft Sans Serif"/>
                <a:cs typeface="Microsoft Sans Serif"/>
              </a:rPr>
              <a:t>dari</a:t>
            </a:r>
            <a:r>
              <a:rPr sz="3200" spc="-240" dirty="0">
                <a:latin typeface="Microsoft Sans Serif"/>
                <a:cs typeface="Microsoft Sans Serif"/>
              </a:rPr>
              <a:t> </a:t>
            </a:r>
            <a:r>
              <a:rPr sz="3200" spc="-245" dirty="0">
                <a:latin typeface="Microsoft Sans Serif"/>
                <a:cs typeface="Microsoft Sans Serif"/>
              </a:rPr>
              <a:t>segi</a:t>
            </a:r>
            <a:r>
              <a:rPr sz="3200" spc="-254" dirty="0">
                <a:latin typeface="Microsoft Sans Serif"/>
                <a:cs typeface="Microsoft Sans Serif"/>
              </a:rPr>
              <a:t> </a:t>
            </a:r>
            <a:r>
              <a:rPr sz="3200" spc="-225" dirty="0">
                <a:latin typeface="Microsoft Sans Serif"/>
                <a:cs typeface="Microsoft Sans Serif"/>
              </a:rPr>
              <a:t>bisnis,</a:t>
            </a:r>
            <a:r>
              <a:rPr sz="3200" spc="-325" dirty="0">
                <a:latin typeface="Microsoft Sans Serif"/>
                <a:cs typeface="Microsoft Sans Serif"/>
              </a:rPr>
              <a:t> </a:t>
            </a:r>
            <a:r>
              <a:rPr sz="3200" spc="-225" dirty="0">
                <a:latin typeface="Microsoft Sans Serif"/>
                <a:cs typeface="Microsoft Sans Serif"/>
              </a:rPr>
              <a:t>tetapi</a:t>
            </a:r>
            <a:r>
              <a:rPr sz="3200" spc="-295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akan </a:t>
            </a:r>
            <a:r>
              <a:rPr sz="3200" spc="-280" dirty="0">
                <a:latin typeface="Microsoft Sans Serif"/>
                <a:cs typeface="Microsoft Sans Serif"/>
              </a:rPr>
              <a:t>merugikan</a:t>
            </a:r>
            <a:r>
              <a:rPr sz="3200" spc="-484" dirty="0">
                <a:latin typeface="Microsoft Sans Serif"/>
                <a:cs typeface="Microsoft Sans Serif"/>
              </a:rPr>
              <a:t> </a:t>
            </a:r>
            <a:r>
              <a:rPr sz="3200" spc="-295" dirty="0">
                <a:latin typeface="Microsoft Sans Serif"/>
                <a:cs typeface="Microsoft Sans Serif"/>
              </a:rPr>
              <a:t>masyarakat</a:t>
            </a:r>
            <a:r>
              <a:rPr sz="3200" spc="-285" dirty="0">
                <a:latin typeface="Microsoft Sans Serif"/>
                <a:cs typeface="Microsoft Sans Serif"/>
              </a:rPr>
              <a:t> </a:t>
            </a:r>
            <a:r>
              <a:rPr sz="3200" spc="-220" dirty="0">
                <a:latin typeface="Microsoft Sans Serif"/>
                <a:cs typeface="Microsoft Sans Serif"/>
              </a:rPr>
              <a:t>atau</a:t>
            </a:r>
            <a:r>
              <a:rPr sz="3200" spc="-425" dirty="0">
                <a:latin typeface="Microsoft Sans Serif"/>
                <a:cs typeface="Microsoft Sans Serif"/>
              </a:rPr>
              <a:t> </a:t>
            </a:r>
            <a:r>
              <a:rPr sz="3200" spc="-265" dirty="0">
                <a:latin typeface="Microsoft Sans Serif"/>
                <a:cs typeface="Microsoft Sans Serif"/>
              </a:rPr>
              <a:t>sebagian</a:t>
            </a:r>
            <a:r>
              <a:rPr sz="3200" spc="-455" dirty="0">
                <a:latin typeface="Microsoft Sans Serif"/>
                <a:cs typeface="Microsoft Sans Serif"/>
              </a:rPr>
              <a:t> </a:t>
            </a:r>
            <a:r>
              <a:rPr sz="3200" spc="-320" dirty="0">
                <a:latin typeface="Microsoft Sans Serif"/>
                <a:cs typeface="Microsoft Sans Serif"/>
              </a:rPr>
              <a:t>masyarakat</a:t>
            </a:r>
            <a:endParaRPr sz="3200">
              <a:latin typeface="Microsoft Sans Serif"/>
              <a:cs typeface="Microsoft Sans Serif"/>
            </a:endParaRPr>
          </a:p>
          <a:p>
            <a:pPr marL="12700" marR="506730">
              <a:spcBef>
                <a:spcPts val="795"/>
              </a:spcBef>
            </a:pPr>
            <a:r>
              <a:rPr sz="3200" spc="-270" dirty="0">
                <a:latin typeface="Microsoft Sans Serif"/>
                <a:cs typeface="Microsoft Sans Serif"/>
              </a:rPr>
              <a:t>Contoh:</a:t>
            </a:r>
            <a:r>
              <a:rPr sz="3200" spc="-310" dirty="0">
                <a:latin typeface="Microsoft Sans Serif"/>
                <a:cs typeface="Microsoft Sans Serif"/>
              </a:rPr>
              <a:t> </a:t>
            </a:r>
            <a:r>
              <a:rPr sz="3200" spc="-245" dirty="0">
                <a:latin typeface="Microsoft Sans Serif"/>
                <a:cs typeface="Microsoft Sans Serif"/>
              </a:rPr>
              <a:t>Pabrik</a:t>
            </a:r>
            <a:r>
              <a:rPr sz="3200" spc="-409" dirty="0">
                <a:latin typeface="Microsoft Sans Serif"/>
                <a:cs typeface="Microsoft Sans Serif"/>
              </a:rPr>
              <a:t> </a:t>
            </a:r>
            <a:r>
              <a:rPr sz="3200" spc="-225" dirty="0">
                <a:latin typeface="Microsoft Sans Serif"/>
                <a:cs typeface="Microsoft Sans Serif"/>
              </a:rPr>
              <a:t>kertas</a:t>
            </a:r>
            <a:r>
              <a:rPr sz="3200" spc="-425" dirty="0">
                <a:latin typeface="Microsoft Sans Serif"/>
                <a:cs typeface="Microsoft Sans Serif"/>
              </a:rPr>
              <a:t> </a:t>
            </a:r>
            <a:r>
              <a:rPr sz="3200" spc="-204" dirty="0">
                <a:latin typeface="Microsoft Sans Serif"/>
                <a:cs typeface="Microsoft Sans Serif"/>
              </a:rPr>
              <a:t>tidak</a:t>
            </a:r>
            <a:r>
              <a:rPr sz="3200" spc="-390" dirty="0">
                <a:latin typeface="Microsoft Sans Serif"/>
                <a:cs typeface="Microsoft Sans Serif"/>
              </a:rPr>
              <a:t> </a:t>
            </a:r>
            <a:r>
              <a:rPr sz="3200" spc="-335" dirty="0">
                <a:latin typeface="Microsoft Sans Serif"/>
                <a:cs typeface="Microsoft Sans Serif"/>
              </a:rPr>
              <a:t>membuang</a:t>
            </a:r>
            <a:r>
              <a:rPr sz="3200" spc="-420" dirty="0">
                <a:latin typeface="Microsoft Sans Serif"/>
                <a:cs typeface="Microsoft Sans Serif"/>
              </a:rPr>
              <a:t> </a:t>
            </a:r>
            <a:r>
              <a:rPr sz="3200" spc="-204" dirty="0">
                <a:latin typeface="Microsoft Sans Serif"/>
                <a:cs typeface="Microsoft Sans Serif"/>
              </a:rPr>
              <a:t>limbah </a:t>
            </a:r>
            <a:r>
              <a:rPr sz="3200" spc="-235" dirty="0">
                <a:latin typeface="Microsoft Sans Serif"/>
                <a:cs typeface="Microsoft Sans Serif"/>
              </a:rPr>
              <a:t>pabrik</a:t>
            </a:r>
            <a:r>
              <a:rPr sz="3200" spc="-420" dirty="0">
                <a:latin typeface="Microsoft Sans Serif"/>
                <a:cs typeface="Microsoft Sans Serif"/>
              </a:rPr>
              <a:t> </a:t>
            </a:r>
            <a:r>
              <a:rPr sz="3200" spc="-155" dirty="0">
                <a:latin typeface="Microsoft Sans Serif"/>
                <a:cs typeface="Microsoft Sans Serif"/>
              </a:rPr>
              <a:t>ke</a:t>
            </a:r>
            <a:r>
              <a:rPr sz="3200" spc="-415" dirty="0">
                <a:latin typeface="Microsoft Sans Serif"/>
                <a:cs typeface="Microsoft Sans Serif"/>
              </a:rPr>
              <a:t> </a:t>
            </a:r>
            <a:r>
              <a:rPr sz="3200" spc="-85" dirty="0">
                <a:latin typeface="Microsoft Sans Serif"/>
                <a:cs typeface="Microsoft Sans Serif"/>
              </a:rPr>
              <a:t>sungai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66986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18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30859"/>
              <a:ext cx="304800" cy="292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8055" y="2138172"/>
              <a:ext cx="255651" cy="2849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8055" y="4674108"/>
              <a:ext cx="255651" cy="284988"/>
            </a:xfrm>
            <a:prstGeom prst="rect">
              <a:avLst/>
            </a:prstGeom>
          </p:spPr>
        </p:pic>
      </p:grpSp>
      <p:sp>
        <p:nvSpPr>
          <p:cNvPr id="19" name="object 19"/>
          <p:cNvSpPr txBox="1"/>
          <p:nvPr/>
        </p:nvSpPr>
        <p:spPr>
          <a:xfrm>
            <a:off x="1858772" y="507873"/>
            <a:ext cx="8482330" cy="5609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2539365" marR="5080" indent="-2527300">
              <a:spcBef>
                <a:spcPts val="105"/>
              </a:spcBef>
            </a:pPr>
            <a:r>
              <a:rPr sz="3200" b="1" spc="-300" dirty="0">
                <a:solidFill>
                  <a:srgbClr val="1F477B"/>
                </a:solidFill>
                <a:latin typeface="Arial"/>
                <a:cs typeface="Arial"/>
              </a:rPr>
              <a:t>Wajibkah</a:t>
            </a:r>
            <a:r>
              <a:rPr sz="3200" b="1" spc="-570" dirty="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sz="3200" b="1" spc="-300" dirty="0">
                <a:solidFill>
                  <a:srgbClr val="1F477B"/>
                </a:solidFill>
                <a:latin typeface="Arial"/>
                <a:cs typeface="Arial"/>
              </a:rPr>
              <a:t>Perusahaan</a:t>
            </a:r>
            <a:r>
              <a:rPr sz="3200" b="1" spc="-530" dirty="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sz="3200" b="1" spc="-310" dirty="0">
                <a:solidFill>
                  <a:srgbClr val="1F477B"/>
                </a:solidFill>
                <a:latin typeface="Arial"/>
                <a:cs typeface="Arial"/>
              </a:rPr>
              <a:t>melaksanakan</a:t>
            </a:r>
            <a:r>
              <a:rPr sz="3200" b="1" spc="-530" dirty="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sz="3200" b="1" spc="-290" dirty="0">
                <a:solidFill>
                  <a:srgbClr val="1F477B"/>
                </a:solidFill>
                <a:latin typeface="Arial"/>
                <a:cs typeface="Arial"/>
              </a:rPr>
              <a:t>tanggung</a:t>
            </a:r>
            <a:r>
              <a:rPr sz="3200" b="1" spc="-580" dirty="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sz="3200" b="1" spc="-155" dirty="0">
                <a:solidFill>
                  <a:srgbClr val="1F477B"/>
                </a:solidFill>
                <a:latin typeface="Arial"/>
                <a:cs typeface="Arial"/>
              </a:rPr>
              <a:t>jawab </a:t>
            </a:r>
            <a:r>
              <a:rPr sz="3200" b="1" spc="-254" dirty="0">
                <a:solidFill>
                  <a:srgbClr val="1F477B"/>
                </a:solidFill>
                <a:latin typeface="Arial"/>
                <a:cs typeface="Arial"/>
              </a:rPr>
              <a:t>sosial</a:t>
            </a:r>
            <a:r>
              <a:rPr sz="3200" b="1" spc="-365" dirty="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sz="3200" b="1" spc="-270" dirty="0">
                <a:solidFill>
                  <a:srgbClr val="1F477B"/>
                </a:solidFill>
                <a:latin typeface="Arial"/>
                <a:cs typeface="Arial"/>
              </a:rPr>
              <a:t>secara</a:t>
            </a:r>
            <a:r>
              <a:rPr sz="3200" b="1" spc="-450" dirty="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sz="3200" b="1" spc="-110" dirty="0">
                <a:solidFill>
                  <a:srgbClr val="1F477B"/>
                </a:solidFill>
                <a:latin typeface="Arial"/>
                <a:cs typeface="Arial"/>
              </a:rPr>
              <a:t>positif?</a:t>
            </a:r>
            <a:endParaRPr sz="3200">
              <a:latin typeface="Arial"/>
              <a:cs typeface="Arial"/>
            </a:endParaRPr>
          </a:p>
          <a:p>
            <a:pPr>
              <a:spcBef>
                <a:spcPts val="580"/>
              </a:spcBef>
            </a:pPr>
            <a:endParaRPr sz="3200">
              <a:latin typeface="Arial"/>
              <a:cs typeface="Arial"/>
            </a:endParaRPr>
          </a:p>
          <a:p>
            <a:pPr marL="455930" marR="334645"/>
            <a:r>
              <a:rPr sz="3200" spc="-235" dirty="0">
                <a:latin typeface="Microsoft Sans Serif"/>
                <a:cs typeface="Microsoft Sans Serif"/>
              </a:rPr>
              <a:t>Bisnis</a:t>
            </a:r>
            <a:r>
              <a:rPr sz="3200" spc="-500" dirty="0">
                <a:latin typeface="Microsoft Sans Serif"/>
                <a:cs typeface="Microsoft Sans Serif"/>
              </a:rPr>
              <a:t> </a:t>
            </a:r>
            <a:r>
              <a:rPr sz="3200" spc="-320" dirty="0">
                <a:latin typeface="Microsoft Sans Serif"/>
                <a:cs typeface="Microsoft Sans Serif"/>
              </a:rPr>
              <a:t>mem</a:t>
            </a:r>
            <a:r>
              <a:rPr sz="3200" spc="-315" dirty="0">
                <a:latin typeface="Microsoft Sans Serif"/>
                <a:cs typeface="Microsoft Sans Serif"/>
              </a:rPr>
              <a:t>i</a:t>
            </a:r>
            <a:r>
              <a:rPr sz="3200" spc="-310" dirty="0">
                <a:latin typeface="Microsoft Sans Serif"/>
                <a:cs typeface="Microsoft Sans Serif"/>
              </a:rPr>
              <a:t>k</a:t>
            </a:r>
            <a:r>
              <a:rPr sz="3200" spc="-320" dirty="0">
                <a:latin typeface="Microsoft Sans Serif"/>
                <a:cs typeface="Microsoft Sans Serif"/>
              </a:rPr>
              <a:t>u</a:t>
            </a:r>
            <a:r>
              <a:rPr sz="3200" spc="185" dirty="0">
                <a:latin typeface="Microsoft Sans Serif"/>
                <a:cs typeface="Microsoft Sans Serif"/>
              </a:rPr>
              <a:t>l</a:t>
            </a:r>
            <a:r>
              <a:rPr sz="3200" spc="-305" dirty="0">
                <a:latin typeface="Microsoft Sans Serif"/>
                <a:cs typeface="Microsoft Sans Serif"/>
              </a:rPr>
              <a:t>tanggu</a:t>
            </a:r>
            <a:r>
              <a:rPr sz="3200" spc="-320" dirty="0">
                <a:latin typeface="Microsoft Sans Serif"/>
                <a:cs typeface="Microsoft Sans Serif"/>
              </a:rPr>
              <a:t>n</a:t>
            </a:r>
            <a:r>
              <a:rPr sz="3200" spc="204" dirty="0">
                <a:latin typeface="Microsoft Sans Serif"/>
                <a:cs typeface="Microsoft Sans Serif"/>
              </a:rPr>
              <a:t>g</a:t>
            </a:r>
            <a:r>
              <a:rPr sz="3200" spc="-315" dirty="0">
                <a:latin typeface="Microsoft Sans Serif"/>
                <a:cs typeface="Microsoft Sans Serif"/>
              </a:rPr>
              <a:t>j</a:t>
            </a:r>
            <a:r>
              <a:rPr sz="3200" spc="-320" dirty="0">
                <a:latin typeface="Microsoft Sans Serif"/>
                <a:cs typeface="Microsoft Sans Serif"/>
              </a:rPr>
              <a:t>a</a:t>
            </a:r>
            <a:r>
              <a:rPr sz="3200" spc="-315" dirty="0">
                <a:latin typeface="Microsoft Sans Serif"/>
                <a:cs typeface="Microsoft Sans Serif"/>
              </a:rPr>
              <a:t>w</a:t>
            </a:r>
            <a:r>
              <a:rPr sz="3200" spc="-320" dirty="0">
                <a:latin typeface="Microsoft Sans Serif"/>
                <a:cs typeface="Microsoft Sans Serif"/>
              </a:rPr>
              <a:t>a</a:t>
            </a:r>
            <a:r>
              <a:rPr sz="3200" spc="220" dirty="0">
                <a:latin typeface="Microsoft Sans Serif"/>
                <a:cs typeface="Microsoft Sans Serif"/>
              </a:rPr>
              <a:t>b</a:t>
            </a:r>
            <a:r>
              <a:rPr sz="3200" spc="-250" dirty="0">
                <a:latin typeface="Microsoft Sans Serif"/>
                <a:cs typeface="Microsoft Sans Serif"/>
              </a:rPr>
              <a:t>s</a:t>
            </a:r>
            <a:r>
              <a:rPr sz="3200" spc="-260" dirty="0">
                <a:latin typeface="Microsoft Sans Serif"/>
                <a:cs typeface="Microsoft Sans Serif"/>
              </a:rPr>
              <a:t>o</a:t>
            </a:r>
            <a:r>
              <a:rPr sz="3200" spc="-250" dirty="0">
                <a:latin typeface="Microsoft Sans Serif"/>
                <a:cs typeface="Microsoft Sans Serif"/>
              </a:rPr>
              <a:t>si</a:t>
            </a:r>
            <a:r>
              <a:rPr sz="3200" spc="-260" dirty="0">
                <a:latin typeface="Microsoft Sans Serif"/>
                <a:cs typeface="Microsoft Sans Serif"/>
              </a:rPr>
              <a:t>a</a:t>
            </a:r>
            <a:r>
              <a:rPr sz="3200" dirty="0">
                <a:latin typeface="Microsoft Sans Serif"/>
                <a:cs typeface="Microsoft Sans Serif"/>
              </a:rPr>
              <a:t>l</a:t>
            </a:r>
            <a:r>
              <a:rPr sz="3200" spc="-520" dirty="0">
                <a:latin typeface="Microsoft Sans Serif"/>
                <a:cs typeface="Microsoft Sans Serif"/>
              </a:rPr>
              <a:t> </a:t>
            </a:r>
            <a:r>
              <a:rPr sz="3200" spc="-210" dirty="0">
                <a:latin typeface="Microsoft Sans Serif"/>
                <a:cs typeface="Microsoft Sans Serif"/>
              </a:rPr>
              <a:t>da</a:t>
            </a:r>
            <a:r>
              <a:rPr sz="3200" spc="-200" dirty="0">
                <a:latin typeface="Microsoft Sans Serif"/>
                <a:cs typeface="Microsoft Sans Serif"/>
              </a:rPr>
              <a:t>l</a:t>
            </a:r>
            <a:r>
              <a:rPr sz="3200" spc="-210" dirty="0">
                <a:latin typeface="Microsoft Sans Serif"/>
                <a:cs typeface="Microsoft Sans Serif"/>
              </a:rPr>
              <a:t>a</a:t>
            </a:r>
            <a:r>
              <a:rPr sz="3200" spc="335" dirty="0">
                <a:latin typeface="Microsoft Sans Serif"/>
                <a:cs typeface="Microsoft Sans Serif"/>
              </a:rPr>
              <a:t>m</a:t>
            </a:r>
            <a:r>
              <a:rPr sz="3200" spc="-100" dirty="0">
                <a:latin typeface="Microsoft Sans Serif"/>
                <a:cs typeface="Microsoft Sans Serif"/>
              </a:rPr>
              <a:t>a</a:t>
            </a:r>
            <a:r>
              <a:rPr sz="3200" spc="-90" dirty="0">
                <a:latin typeface="Microsoft Sans Serif"/>
                <a:cs typeface="Microsoft Sans Serif"/>
              </a:rPr>
              <a:t>r</a:t>
            </a:r>
            <a:r>
              <a:rPr sz="3200" spc="-95" dirty="0">
                <a:latin typeface="Microsoft Sans Serif"/>
                <a:cs typeface="Microsoft Sans Serif"/>
              </a:rPr>
              <a:t>t</a:t>
            </a:r>
            <a:r>
              <a:rPr sz="3200" spc="125" dirty="0">
                <a:latin typeface="Microsoft Sans Serif"/>
                <a:cs typeface="Microsoft Sans Serif"/>
              </a:rPr>
              <a:t>i</a:t>
            </a:r>
            <a:r>
              <a:rPr sz="3200" spc="-75" dirty="0">
                <a:latin typeface="Microsoft Sans Serif"/>
                <a:cs typeface="Microsoft Sans Serif"/>
              </a:rPr>
              <a:t> </a:t>
            </a:r>
            <a:r>
              <a:rPr sz="3200" spc="-240" dirty="0">
                <a:latin typeface="Microsoft Sans Serif"/>
                <a:cs typeface="Microsoft Sans Serif"/>
              </a:rPr>
              <a:t>negatif</a:t>
            </a:r>
            <a:r>
              <a:rPr sz="3200" spc="-300" dirty="0">
                <a:latin typeface="Microsoft Sans Serif"/>
                <a:cs typeface="Microsoft Sans Serif"/>
              </a:rPr>
              <a:t> </a:t>
            </a:r>
            <a:r>
              <a:rPr sz="3200" spc="-254" dirty="0">
                <a:latin typeface="Microsoft Sans Serif"/>
                <a:cs typeface="Microsoft Sans Serif"/>
              </a:rPr>
              <a:t>karena</a:t>
            </a:r>
            <a:r>
              <a:rPr sz="3200" spc="-445" dirty="0">
                <a:latin typeface="Microsoft Sans Serif"/>
                <a:cs typeface="Microsoft Sans Serif"/>
              </a:rPr>
              <a:t> </a:t>
            </a:r>
            <a:r>
              <a:rPr sz="3200" spc="-204" dirty="0">
                <a:latin typeface="Microsoft Sans Serif"/>
                <a:cs typeface="Microsoft Sans Serif"/>
              </a:rPr>
              <a:t>tidak</a:t>
            </a:r>
            <a:r>
              <a:rPr sz="3200" spc="-409" dirty="0">
                <a:latin typeface="Microsoft Sans Serif"/>
                <a:cs typeface="Microsoft Sans Serif"/>
              </a:rPr>
              <a:t> </a:t>
            </a:r>
            <a:r>
              <a:rPr sz="3200" spc="-229" dirty="0">
                <a:latin typeface="Microsoft Sans Serif"/>
                <a:cs typeface="Microsoft Sans Serif"/>
              </a:rPr>
              <a:t>boleh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spc="-285" dirty="0">
                <a:latin typeface="Microsoft Sans Serif"/>
                <a:cs typeface="Microsoft Sans Serif"/>
              </a:rPr>
              <a:t>melakukan</a:t>
            </a:r>
            <a:r>
              <a:rPr sz="3200" spc="-470" dirty="0">
                <a:latin typeface="Microsoft Sans Serif"/>
                <a:cs typeface="Microsoft Sans Serif"/>
              </a:rPr>
              <a:t> </a:t>
            </a:r>
            <a:r>
              <a:rPr sz="3200" spc="-250" dirty="0">
                <a:latin typeface="Microsoft Sans Serif"/>
                <a:cs typeface="Microsoft Sans Serif"/>
              </a:rPr>
              <a:t>kegiatan</a:t>
            </a:r>
            <a:r>
              <a:rPr sz="3200" spc="-455" dirty="0">
                <a:latin typeface="Microsoft Sans Serif"/>
                <a:cs typeface="Microsoft Sans Serif"/>
              </a:rPr>
              <a:t> </a:t>
            </a:r>
            <a:r>
              <a:rPr sz="3200" spc="-165" dirty="0">
                <a:latin typeface="Microsoft Sans Serif"/>
                <a:cs typeface="Microsoft Sans Serif"/>
              </a:rPr>
              <a:t>yang </a:t>
            </a:r>
            <a:r>
              <a:rPr sz="3200" spc="-280" dirty="0">
                <a:latin typeface="Microsoft Sans Serif"/>
                <a:cs typeface="Microsoft Sans Serif"/>
              </a:rPr>
              <a:t>merugikan</a:t>
            </a:r>
            <a:r>
              <a:rPr sz="3200" spc="-475" dirty="0">
                <a:latin typeface="Microsoft Sans Serif"/>
                <a:cs typeface="Microsoft Sans Serif"/>
              </a:rPr>
              <a:t> </a:t>
            </a:r>
            <a:r>
              <a:rPr sz="3200" spc="-270" dirty="0">
                <a:latin typeface="Microsoft Sans Serif"/>
                <a:cs typeface="Microsoft Sans Serif"/>
              </a:rPr>
              <a:t>masyarakat,</a:t>
            </a:r>
            <a:r>
              <a:rPr sz="3200" spc="-470" dirty="0">
                <a:latin typeface="Microsoft Sans Serif"/>
                <a:cs typeface="Microsoft Sans Serif"/>
              </a:rPr>
              <a:t> </a:t>
            </a:r>
            <a:r>
              <a:rPr sz="3200" spc="-195" dirty="0">
                <a:latin typeface="Microsoft Sans Serif"/>
                <a:cs typeface="Microsoft Sans Serif"/>
              </a:rPr>
              <a:t>tapi</a:t>
            </a:r>
            <a:r>
              <a:rPr sz="3200" spc="-340" dirty="0">
                <a:latin typeface="Microsoft Sans Serif"/>
                <a:cs typeface="Microsoft Sans Serif"/>
              </a:rPr>
              <a:t> </a:t>
            </a:r>
            <a:r>
              <a:rPr sz="3200" spc="-215" dirty="0">
                <a:latin typeface="Microsoft Sans Serif"/>
                <a:cs typeface="Microsoft Sans Serif"/>
              </a:rPr>
              <a:t>tidak</a:t>
            </a:r>
            <a:r>
              <a:rPr sz="3200" spc="-375" dirty="0">
                <a:latin typeface="Microsoft Sans Serif"/>
                <a:cs typeface="Microsoft Sans Serif"/>
              </a:rPr>
              <a:t> </a:t>
            </a:r>
            <a:r>
              <a:rPr sz="3200" spc="-210" dirty="0">
                <a:latin typeface="Microsoft Sans Serif"/>
                <a:cs typeface="Microsoft Sans Serif"/>
              </a:rPr>
              <a:t>bisa</a:t>
            </a:r>
            <a:r>
              <a:rPr sz="3200" spc="-380" dirty="0">
                <a:latin typeface="Microsoft Sans Serif"/>
                <a:cs typeface="Microsoft Sans Serif"/>
              </a:rPr>
              <a:t> </a:t>
            </a:r>
            <a:r>
              <a:rPr sz="3200" spc="-265" dirty="0">
                <a:latin typeface="Microsoft Sans Serif"/>
                <a:cs typeface="Microsoft Sans Serif"/>
              </a:rPr>
              <a:t>dikatakan </a:t>
            </a:r>
            <a:r>
              <a:rPr sz="3200" spc="-275" dirty="0">
                <a:latin typeface="Microsoft Sans Serif"/>
                <a:cs typeface="Microsoft Sans Serif"/>
              </a:rPr>
              <a:t>perusahan</a:t>
            </a:r>
            <a:r>
              <a:rPr sz="3200" spc="-505" dirty="0">
                <a:latin typeface="Microsoft Sans Serif"/>
                <a:cs typeface="Microsoft Sans Serif"/>
              </a:rPr>
              <a:t> </a:t>
            </a:r>
            <a:r>
              <a:rPr sz="3200" spc="-254" dirty="0">
                <a:latin typeface="Microsoft Sans Serif"/>
                <a:cs typeface="Microsoft Sans Serif"/>
              </a:rPr>
              <a:t>sudah</a:t>
            </a:r>
            <a:r>
              <a:rPr sz="3200" spc="-475" dirty="0">
                <a:latin typeface="Microsoft Sans Serif"/>
                <a:cs typeface="Microsoft Sans Serif"/>
              </a:rPr>
              <a:t> </a:t>
            </a:r>
            <a:r>
              <a:rPr sz="3200" spc="-285" dirty="0">
                <a:latin typeface="Microsoft Sans Serif"/>
                <a:cs typeface="Microsoft Sans Serif"/>
              </a:rPr>
              <a:t>melakukan</a:t>
            </a:r>
            <a:r>
              <a:rPr sz="3200" spc="-470" dirty="0">
                <a:latin typeface="Microsoft Sans Serif"/>
                <a:cs typeface="Microsoft Sans Serif"/>
              </a:rPr>
              <a:t> </a:t>
            </a:r>
            <a:r>
              <a:rPr sz="3200" spc="-270" dirty="0">
                <a:latin typeface="Microsoft Sans Serif"/>
                <a:cs typeface="Microsoft Sans Serif"/>
              </a:rPr>
              <a:t>tanggung</a:t>
            </a:r>
            <a:r>
              <a:rPr sz="3200" spc="-480" dirty="0">
                <a:latin typeface="Microsoft Sans Serif"/>
                <a:cs typeface="Microsoft Sans Serif"/>
              </a:rPr>
              <a:t> </a:t>
            </a:r>
            <a:r>
              <a:rPr sz="3200" spc="-254" dirty="0">
                <a:latin typeface="Microsoft Sans Serif"/>
                <a:cs typeface="Microsoft Sans Serif"/>
              </a:rPr>
              <a:t>jawab</a:t>
            </a:r>
            <a:r>
              <a:rPr sz="3200" spc="-425" dirty="0">
                <a:latin typeface="Microsoft Sans Serif"/>
                <a:cs typeface="Microsoft Sans Serif"/>
              </a:rPr>
              <a:t> </a:t>
            </a:r>
            <a:r>
              <a:rPr sz="3200" spc="-145" dirty="0">
                <a:latin typeface="Microsoft Sans Serif"/>
                <a:cs typeface="Microsoft Sans Serif"/>
              </a:rPr>
              <a:t>sosial </a:t>
            </a:r>
            <a:r>
              <a:rPr sz="3200" spc="-245" dirty="0">
                <a:latin typeface="Microsoft Sans Serif"/>
                <a:cs typeface="Microsoft Sans Serif"/>
              </a:rPr>
              <a:t>secara</a:t>
            </a:r>
            <a:r>
              <a:rPr sz="3200" spc="-465" dirty="0">
                <a:latin typeface="Microsoft Sans Serif"/>
                <a:cs typeface="Microsoft Sans Serif"/>
              </a:rPr>
              <a:t> </a:t>
            </a:r>
            <a:r>
              <a:rPr sz="3200" spc="-70" dirty="0">
                <a:latin typeface="Microsoft Sans Serif"/>
                <a:cs typeface="Microsoft Sans Serif"/>
              </a:rPr>
              <a:t>positif</a:t>
            </a:r>
            <a:endParaRPr sz="3200">
              <a:latin typeface="Microsoft Sans Serif"/>
              <a:cs typeface="Microsoft Sans Serif"/>
            </a:endParaRPr>
          </a:p>
          <a:p>
            <a:pPr marL="455930" marR="678815">
              <a:spcBef>
                <a:spcPts val="810"/>
              </a:spcBef>
            </a:pPr>
            <a:r>
              <a:rPr sz="3200" spc="-285" dirty="0">
                <a:latin typeface="Microsoft Sans Serif"/>
                <a:cs typeface="Microsoft Sans Serif"/>
              </a:rPr>
              <a:t>Perusahaan</a:t>
            </a:r>
            <a:r>
              <a:rPr sz="3200" spc="-490" dirty="0">
                <a:latin typeface="Microsoft Sans Serif"/>
                <a:cs typeface="Microsoft Sans Serif"/>
              </a:rPr>
              <a:t> </a:t>
            </a:r>
            <a:r>
              <a:rPr sz="3200" spc="-204" dirty="0">
                <a:latin typeface="Microsoft Sans Serif"/>
                <a:cs typeface="Microsoft Sans Serif"/>
              </a:rPr>
              <a:t>tidak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spc="-200" dirty="0">
                <a:latin typeface="Microsoft Sans Serif"/>
                <a:cs typeface="Microsoft Sans Serif"/>
              </a:rPr>
              <a:t>bisa</a:t>
            </a:r>
            <a:r>
              <a:rPr sz="3200" spc="-434" dirty="0">
                <a:latin typeface="Microsoft Sans Serif"/>
                <a:cs typeface="Microsoft Sans Serif"/>
              </a:rPr>
              <a:t> </a:t>
            </a:r>
            <a:r>
              <a:rPr sz="3200" spc="-254" dirty="0">
                <a:latin typeface="Microsoft Sans Serif"/>
                <a:cs typeface="Microsoft Sans Serif"/>
              </a:rPr>
              <a:t>diwajibkan</a:t>
            </a:r>
            <a:r>
              <a:rPr sz="3200" spc="-470" dirty="0">
                <a:latin typeface="Microsoft Sans Serif"/>
                <a:cs typeface="Microsoft Sans Serif"/>
              </a:rPr>
              <a:t> </a:t>
            </a:r>
            <a:r>
              <a:rPr sz="3200" spc="-305" dirty="0">
                <a:latin typeface="Microsoft Sans Serif"/>
                <a:cs typeface="Microsoft Sans Serif"/>
              </a:rPr>
              <a:t>melaksanakan </a:t>
            </a:r>
            <a:r>
              <a:rPr sz="3200" spc="-270" dirty="0">
                <a:latin typeface="Microsoft Sans Serif"/>
                <a:cs typeface="Microsoft Sans Serif"/>
              </a:rPr>
              <a:t>tanggung</a:t>
            </a:r>
            <a:r>
              <a:rPr sz="3200" spc="-490" dirty="0">
                <a:latin typeface="Microsoft Sans Serif"/>
                <a:cs typeface="Microsoft Sans Serif"/>
              </a:rPr>
              <a:t> </a:t>
            </a:r>
            <a:r>
              <a:rPr sz="3200" spc="-254" dirty="0">
                <a:latin typeface="Microsoft Sans Serif"/>
                <a:cs typeface="Microsoft Sans Serif"/>
              </a:rPr>
              <a:t>jawab</a:t>
            </a:r>
            <a:r>
              <a:rPr sz="3200" spc="-400" dirty="0">
                <a:latin typeface="Microsoft Sans Serif"/>
                <a:cs typeface="Microsoft Sans Serif"/>
              </a:rPr>
              <a:t> </a:t>
            </a:r>
            <a:r>
              <a:rPr sz="3200" spc="-220" dirty="0">
                <a:latin typeface="Microsoft Sans Serif"/>
                <a:cs typeface="Microsoft Sans Serif"/>
              </a:rPr>
              <a:t>sosial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spc="-250" dirty="0">
                <a:latin typeface="Microsoft Sans Serif"/>
                <a:cs typeface="Microsoft Sans Serif"/>
              </a:rPr>
              <a:t>secara</a:t>
            </a:r>
            <a:r>
              <a:rPr sz="3200" spc="-425" dirty="0">
                <a:latin typeface="Microsoft Sans Serif"/>
                <a:cs typeface="Microsoft Sans Serif"/>
              </a:rPr>
              <a:t> </a:t>
            </a:r>
            <a:r>
              <a:rPr sz="3200" spc="-200" dirty="0">
                <a:latin typeface="Microsoft Sans Serif"/>
                <a:cs typeface="Microsoft Sans Serif"/>
              </a:rPr>
              <a:t>positif,</a:t>
            </a:r>
            <a:r>
              <a:rPr sz="3200" spc="-360" dirty="0">
                <a:latin typeface="Microsoft Sans Serif"/>
                <a:cs typeface="Microsoft Sans Serif"/>
              </a:rPr>
              <a:t> </a:t>
            </a:r>
            <a:r>
              <a:rPr sz="3200" spc="-254" dirty="0">
                <a:latin typeface="Microsoft Sans Serif"/>
                <a:cs typeface="Microsoft Sans Serif"/>
              </a:rPr>
              <a:t>karena</a:t>
            </a:r>
            <a:r>
              <a:rPr sz="3200" spc="-390" dirty="0">
                <a:latin typeface="Microsoft Sans Serif"/>
                <a:cs typeface="Microsoft Sans Serif"/>
              </a:rPr>
              <a:t> </a:t>
            </a:r>
            <a:r>
              <a:rPr sz="3200" spc="-155" dirty="0">
                <a:latin typeface="Microsoft Sans Serif"/>
                <a:cs typeface="Microsoft Sans Serif"/>
              </a:rPr>
              <a:t>tidak </a:t>
            </a:r>
            <a:r>
              <a:rPr sz="3200" spc="-250" dirty="0">
                <a:latin typeface="Microsoft Sans Serif"/>
                <a:cs typeface="Microsoft Sans Serif"/>
              </a:rPr>
              <a:t>sejalan</a:t>
            </a:r>
            <a:r>
              <a:rPr sz="3200" spc="-400" dirty="0">
                <a:latin typeface="Microsoft Sans Serif"/>
                <a:cs typeface="Microsoft Sans Serif"/>
              </a:rPr>
              <a:t> </a:t>
            </a:r>
            <a:r>
              <a:rPr sz="3200" spc="-280" dirty="0">
                <a:latin typeface="Microsoft Sans Serif"/>
                <a:cs typeface="Microsoft Sans Serif"/>
              </a:rPr>
              <a:t>dengan</a:t>
            </a:r>
            <a:r>
              <a:rPr sz="3200" spc="-430" dirty="0">
                <a:latin typeface="Microsoft Sans Serif"/>
                <a:cs typeface="Microsoft Sans Serif"/>
              </a:rPr>
              <a:t> </a:t>
            </a:r>
            <a:r>
              <a:rPr sz="3200" spc="-270" dirty="0">
                <a:latin typeface="Microsoft Sans Serif"/>
                <a:cs typeface="Microsoft Sans Serif"/>
              </a:rPr>
              <a:t>tujuan-</a:t>
            </a:r>
            <a:r>
              <a:rPr sz="3200" spc="-229" dirty="0">
                <a:latin typeface="Microsoft Sans Serif"/>
                <a:cs typeface="Microsoft Sans Serif"/>
              </a:rPr>
              <a:t>tujuan</a:t>
            </a:r>
            <a:r>
              <a:rPr sz="3200" spc="-370" dirty="0">
                <a:latin typeface="Microsoft Sans Serif"/>
                <a:cs typeface="Microsoft Sans Serif"/>
              </a:rPr>
              <a:t> </a:t>
            </a:r>
            <a:r>
              <a:rPr sz="3200" spc="-305" dirty="0">
                <a:latin typeface="Microsoft Sans Serif"/>
                <a:cs typeface="Microsoft Sans Serif"/>
              </a:rPr>
              <a:t>ekonomisnya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666986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19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30859"/>
              <a:ext cx="304800" cy="292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2138172"/>
              <a:ext cx="255650" cy="2849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3211067"/>
              <a:ext cx="255650" cy="284988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4283964"/>
              <a:ext cx="255650" cy="284988"/>
            </a:xfrm>
            <a:prstGeom prst="rect">
              <a:avLst/>
            </a:prstGeom>
          </p:spPr>
        </p:pic>
      </p:grpSp>
      <p:sp>
        <p:nvSpPr>
          <p:cNvPr id="20" name="object 20" descr="$PPTXTitle"/>
          <p:cNvSpPr txBox="1">
            <a:spLocks noGrp="1"/>
          </p:cNvSpPr>
          <p:nvPr>
            <p:ph type="title"/>
          </p:nvPr>
        </p:nvSpPr>
        <p:spPr>
          <a:xfrm>
            <a:off x="2362200" y="577464"/>
            <a:ext cx="10515600" cy="900887"/>
          </a:xfrm>
          <a:prstGeom prst="rect">
            <a:avLst/>
          </a:prstGeom>
        </p:spPr>
        <p:txBody>
          <a:bodyPr vert="horz" wrap="square" lIns="0" tIns="221614" rIns="0" bIns="0" rtlCol="0" anchor="ctr">
            <a:spAutoFit/>
          </a:bodyPr>
          <a:lstStyle/>
          <a:p>
            <a:pPr marL="1377950">
              <a:lnSpc>
                <a:spcPct val="100000"/>
              </a:lnSpc>
              <a:spcBef>
                <a:spcPts val="105"/>
              </a:spcBef>
            </a:pPr>
            <a:r>
              <a:rPr spc="-385" dirty="0"/>
              <a:t>Perbuatan</a:t>
            </a:r>
            <a:r>
              <a:rPr spc="-585" dirty="0"/>
              <a:t> </a:t>
            </a:r>
            <a:r>
              <a:rPr spc="-385" dirty="0"/>
              <a:t>Supererogatoris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631440" y="1997456"/>
            <a:ext cx="6872605" cy="4131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83820">
              <a:spcBef>
                <a:spcPts val="105"/>
              </a:spcBef>
            </a:pPr>
            <a:r>
              <a:rPr sz="3200" spc="-300" dirty="0">
                <a:latin typeface="Microsoft Sans Serif"/>
                <a:cs typeface="Microsoft Sans Serif"/>
              </a:rPr>
              <a:t>Perbuatan-</a:t>
            </a:r>
            <a:r>
              <a:rPr sz="3200" spc="-270" dirty="0">
                <a:latin typeface="Microsoft Sans Serif"/>
                <a:cs typeface="Microsoft Sans Serif"/>
              </a:rPr>
              <a:t>perbuatan</a:t>
            </a:r>
            <a:r>
              <a:rPr sz="3200" spc="-434" dirty="0">
                <a:latin typeface="Microsoft Sans Serif"/>
                <a:cs typeface="Microsoft Sans Serif"/>
              </a:rPr>
              <a:t> </a:t>
            </a:r>
            <a:r>
              <a:rPr sz="3200" spc="-250" dirty="0">
                <a:latin typeface="Microsoft Sans Serif"/>
                <a:cs typeface="Microsoft Sans Serif"/>
              </a:rPr>
              <a:t>yang</a:t>
            </a:r>
            <a:r>
              <a:rPr sz="3200" spc="-434" dirty="0">
                <a:latin typeface="Microsoft Sans Serif"/>
                <a:cs typeface="Microsoft Sans Serif"/>
              </a:rPr>
              <a:t> </a:t>
            </a:r>
            <a:r>
              <a:rPr sz="3200" spc="-254" dirty="0">
                <a:latin typeface="Microsoft Sans Serif"/>
                <a:cs typeface="Microsoft Sans Serif"/>
              </a:rPr>
              <a:t>melebihi</a:t>
            </a:r>
            <a:r>
              <a:rPr sz="3200" spc="-390" dirty="0">
                <a:latin typeface="Microsoft Sans Serif"/>
                <a:cs typeface="Microsoft Sans Serif"/>
              </a:rPr>
              <a:t> </a:t>
            </a:r>
            <a:r>
              <a:rPr sz="3200" spc="-220" dirty="0">
                <a:latin typeface="Microsoft Sans Serif"/>
                <a:cs typeface="Microsoft Sans Serif"/>
              </a:rPr>
              <a:t>apa</a:t>
            </a:r>
            <a:r>
              <a:rPr sz="3200" spc="-415" dirty="0">
                <a:latin typeface="Microsoft Sans Serif"/>
                <a:cs typeface="Microsoft Sans Serif"/>
              </a:rPr>
              <a:t> </a:t>
            </a:r>
            <a:r>
              <a:rPr sz="3200" spc="-165" dirty="0">
                <a:latin typeface="Microsoft Sans Serif"/>
                <a:cs typeface="Microsoft Sans Serif"/>
              </a:rPr>
              <a:t>yang </a:t>
            </a:r>
            <a:r>
              <a:rPr sz="3200" spc="-250" dirty="0">
                <a:latin typeface="Microsoft Sans Serif"/>
                <a:cs typeface="Microsoft Sans Serif"/>
              </a:rPr>
              <a:t>diwajibkan</a:t>
            </a:r>
            <a:r>
              <a:rPr sz="3200" spc="-495" dirty="0">
                <a:latin typeface="Microsoft Sans Serif"/>
                <a:cs typeface="Microsoft Sans Serif"/>
              </a:rPr>
              <a:t> </a:t>
            </a:r>
            <a:r>
              <a:rPr sz="3200" spc="-250" dirty="0">
                <a:latin typeface="Microsoft Sans Serif"/>
                <a:cs typeface="Microsoft Sans Serif"/>
              </a:rPr>
              <a:t>secara</a:t>
            </a:r>
            <a:r>
              <a:rPr sz="3200" spc="-459" dirty="0">
                <a:latin typeface="Microsoft Sans Serif"/>
                <a:cs typeface="Microsoft Sans Serif"/>
              </a:rPr>
              <a:t> </a:t>
            </a:r>
            <a:r>
              <a:rPr sz="3200" spc="-35" dirty="0">
                <a:latin typeface="Microsoft Sans Serif"/>
                <a:cs typeface="Microsoft Sans Serif"/>
              </a:rPr>
              <a:t>moral</a:t>
            </a:r>
            <a:endParaRPr sz="3200">
              <a:latin typeface="Microsoft Sans Serif"/>
              <a:cs typeface="Microsoft Sans Serif"/>
            </a:endParaRPr>
          </a:p>
          <a:p>
            <a:pPr marL="12700" marR="54610">
              <a:spcBef>
                <a:spcPts val="790"/>
              </a:spcBef>
            </a:pPr>
            <a:r>
              <a:rPr sz="3200" spc="-285" dirty="0">
                <a:latin typeface="Microsoft Sans Serif"/>
                <a:cs typeface="Microsoft Sans Serif"/>
              </a:rPr>
              <a:t>Melakukan</a:t>
            </a:r>
            <a:r>
              <a:rPr sz="3200" spc="-490" dirty="0">
                <a:latin typeface="Microsoft Sans Serif"/>
                <a:cs typeface="Microsoft Sans Serif"/>
              </a:rPr>
              <a:t> </a:t>
            </a:r>
            <a:r>
              <a:rPr sz="3200" spc="-265" dirty="0">
                <a:latin typeface="Microsoft Sans Serif"/>
                <a:cs typeface="Microsoft Sans Serif"/>
              </a:rPr>
              <a:t>perbuatan</a:t>
            </a:r>
            <a:r>
              <a:rPr sz="3200" spc="-450" dirty="0">
                <a:latin typeface="Microsoft Sans Serif"/>
                <a:cs typeface="Microsoft Sans Serif"/>
              </a:rPr>
              <a:t> </a:t>
            </a:r>
            <a:r>
              <a:rPr sz="3200" spc="-245" dirty="0">
                <a:latin typeface="Microsoft Sans Serif"/>
                <a:cs typeface="Microsoft Sans Serif"/>
              </a:rPr>
              <a:t>yang</a:t>
            </a:r>
            <a:r>
              <a:rPr sz="3200" spc="-459" dirty="0">
                <a:latin typeface="Microsoft Sans Serif"/>
                <a:cs typeface="Microsoft Sans Serif"/>
              </a:rPr>
              <a:t> </a:t>
            </a:r>
            <a:r>
              <a:rPr sz="3200" spc="-260" dirty="0">
                <a:latin typeface="Microsoft Sans Serif"/>
                <a:cs typeface="Microsoft Sans Serif"/>
              </a:rPr>
              <a:t>bukan</a:t>
            </a:r>
            <a:r>
              <a:rPr sz="3200" spc="-450" dirty="0">
                <a:latin typeface="Microsoft Sans Serif"/>
                <a:cs typeface="Microsoft Sans Serif"/>
              </a:rPr>
              <a:t> </a:t>
            </a:r>
            <a:r>
              <a:rPr sz="3200" spc="-295" dirty="0">
                <a:latin typeface="Microsoft Sans Serif"/>
                <a:cs typeface="Microsoft Sans Serif"/>
              </a:rPr>
              <a:t>merupakan </a:t>
            </a:r>
            <a:r>
              <a:rPr sz="3200" spc="-270" dirty="0">
                <a:latin typeface="Microsoft Sans Serif"/>
                <a:cs typeface="Microsoft Sans Serif"/>
              </a:rPr>
              <a:t>kewajiban.</a:t>
            </a:r>
            <a:endParaRPr sz="3200">
              <a:latin typeface="Microsoft Sans Serif"/>
              <a:cs typeface="Microsoft Sans Serif"/>
            </a:endParaRPr>
          </a:p>
          <a:p>
            <a:pPr marL="12700" marR="5080">
              <a:spcBef>
                <a:spcPts val="810"/>
              </a:spcBef>
            </a:pPr>
            <a:r>
              <a:rPr sz="3200" spc="-270" dirty="0">
                <a:latin typeface="Microsoft Sans Serif"/>
                <a:cs typeface="Microsoft Sans Serif"/>
              </a:rPr>
              <a:t>Contoh:</a:t>
            </a:r>
            <a:r>
              <a:rPr sz="3200" spc="-310" dirty="0">
                <a:latin typeface="Microsoft Sans Serif"/>
                <a:cs typeface="Microsoft Sans Serif"/>
              </a:rPr>
              <a:t> </a:t>
            </a:r>
            <a:r>
              <a:rPr sz="3200" spc="-285" dirty="0">
                <a:latin typeface="Microsoft Sans Serif"/>
                <a:cs typeface="Microsoft Sans Serif"/>
              </a:rPr>
              <a:t>perusahaan</a:t>
            </a:r>
            <a:r>
              <a:rPr sz="3200" spc="-440" dirty="0">
                <a:latin typeface="Microsoft Sans Serif"/>
                <a:cs typeface="Microsoft Sans Serif"/>
              </a:rPr>
              <a:t> </a:t>
            </a:r>
            <a:r>
              <a:rPr sz="3200" spc="-265" dirty="0">
                <a:latin typeface="Microsoft Sans Serif"/>
                <a:cs typeface="Microsoft Sans Serif"/>
              </a:rPr>
              <a:t>mendirikan</a:t>
            </a:r>
            <a:r>
              <a:rPr sz="3200" spc="-455" dirty="0">
                <a:latin typeface="Microsoft Sans Serif"/>
                <a:cs typeface="Microsoft Sans Serif"/>
              </a:rPr>
              <a:t> </a:t>
            </a:r>
            <a:r>
              <a:rPr sz="3200" spc="-240" dirty="0">
                <a:latin typeface="Microsoft Sans Serif"/>
                <a:cs typeface="Microsoft Sans Serif"/>
              </a:rPr>
              <a:t>panti</a:t>
            </a:r>
            <a:r>
              <a:rPr sz="3200" spc="-254" dirty="0">
                <a:latin typeface="Microsoft Sans Serif"/>
                <a:cs typeface="Microsoft Sans Serif"/>
              </a:rPr>
              <a:t> </a:t>
            </a:r>
            <a:r>
              <a:rPr sz="3200" spc="-220" dirty="0">
                <a:latin typeface="Microsoft Sans Serif"/>
                <a:cs typeface="Microsoft Sans Serif"/>
              </a:rPr>
              <a:t>asuhan, </a:t>
            </a:r>
            <a:r>
              <a:rPr sz="3200" spc="-330" dirty="0">
                <a:latin typeface="Microsoft Sans Serif"/>
                <a:cs typeface="Microsoft Sans Serif"/>
              </a:rPr>
              <a:t>membangun</a:t>
            </a:r>
            <a:r>
              <a:rPr sz="3200" spc="-484" dirty="0">
                <a:latin typeface="Microsoft Sans Serif"/>
                <a:cs typeface="Microsoft Sans Serif"/>
              </a:rPr>
              <a:t> </a:t>
            </a:r>
            <a:r>
              <a:rPr sz="3200" spc="-210" dirty="0">
                <a:latin typeface="Microsoft Sans Serif"/>
                <a:cs typeface="Microsoft Sans Serif"/>
              </a:rPr>
              <a:t>poliklinik</a:t>
            </a:r>
            <a:r>
              <a:rPr sz="3200" spc="-405" dirty="0">
                <a:latin typeface="Microsoft Sans Serif"/>
                <a:cs typeface="Microsoft Sans Serif"/>
              </a:rPr>
              <a:t> </a:t>
            </a:r>
            <a:r>
              <a:rPr sz="3200" spc="-245" dirty="0">
                <a:latin typeface="Microsoft Sans Serif"/>
                <a:cs typeface="Microsoft Sans Serif"/>
              </a:rPr>
              <a:t>untuk</a:t>
            </a:r>
            <a:r>
              <a:rPr sz="3200" spc="-415" dirty="0">
                <a:latin typeface="Microsoft Sans Serif"/>
                <a:cs typeface="Microsoft Sans Serif"/>
              </a:rPr>
              <a:t> </a:t>
            </a:r>
            <a:r>
              <a:rPr sz="3200" spc="-240" dirty="0">
                <a:latin typeface="Microsoft Sans Serif"/>
                <a:cs typeface="Microsoft Sans Serif"/>
              </a:rPr>
              <a:t>rakyat</a:t>
            </a:r>
            <a:r>
              <a:rPr sz="3200" spc="-295" dirty="0">
                <a:latin typeface="Microsoft Sans Serif"/>
                <a:cs typeface="Microsoft Sans Serif"/>
              </a:rPr>
              <a:t> </a:t>
            </a:r>
            <a:r>
              <a:rPr sz="3200" spc="-75" dirty="0">
                <a:latin typeface="Microsoft Sans Serif"/>
                <a:cs typeface="Microsoft Sans Serif"/>
              </a:rPr>
              <a:t>miskin, </a:t>
            </a:r>
            <a:r>
              <a:rPr sz="3200" spc="-330" dirty="0">
                <a:latin typeface="Microsoft Sans Serif"/>
                <a:cs typeface="Microsoft Sans Serif"/>
              </a:rPr>
              <a:t>membuka</a:t>
            </a:r>
            <a:r>
              <a:rPr sz="3200" spc="-440" dirty="0">
                <a:latin typeface="Microsoft Sans Serif"/>
                <a:cs typeface="Microsoft Sans Serif"/>
              </a:rPr>
              <a:t> </a:t>
            </a:r>
            <a:r>
              <a:rPr sz="3200" spc="-275" dirty="0">
                <a:latin typeface="Microsoft Sans Serif"/>
                <a:cs typeface="Microsoft Sans Serif"/>
              </a:rPr>
              <a:t>perpustakaan</a:t>
            </a:r>
            <a:r>
              <a:rPr sz="3200" spc="-500" dirty="0">
                <a:latin typeface="Microsoft Sans Serif"/>
                <a:cs typeface="Microsoft Sans Serif"/>
              </a:rPr>
              <a:t> </a:t>
            </a:r>
            <a:r>
              <a:rPr sz="3200" spc="-235" dirty="0">
                <a:latin typeface="Microsoft Sans Serif"/>
                <a:cs typeface="Microsoft Sans Serif"/>
              </a:rPr>
              <a:t>untuk</a:t>
            </a:r>
            <a:r>
              <a:rPr sz="3200" spc="-425" dirty="0">
                <a:latin typeface="Microsoft Sans Serif"/>
                <a:cs typeface="Microsoft Sans Serif"/>
              </a:rPr>
              <a:t> </a:t>
            </a:r>
            <a:r>
              <a:rPr sz="3200" spc="-295" dirty="0">
                <a:latin typeface="Microsoft Sans Serif"/>
                <a:cs typeface="Microsoft Sans Serif"/>
              </a:rPr>
              <a:t>masyarakat </a:t>
            </a:r>
            <a:r>
              <a:rPr sz="3200" spc="-375" dirty="0">
                <a:latin typeface="Microsoft Sans Serif"/>
                <a:cs typeface="Microsoft Sans Serif"/>
              </a:rPr>
              <a:t>umum.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666986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20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30859"/>
              <a:ext cx="304800" cy="292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2072639"/>
              <a:ext cx="255650" cy="28498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3633215"/>
              <a:ext cx="255650" cy="284988"/>
            </a:xfrm>
            <a:prstGeom prst="rect">
              <a:avLst/>
            </a:prstGeom>
          </p:spPr>
        </p:pic>
      </p:grp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2362200" y="577464"/>
            <a:ext cx="10515600" cy="900887"/>
          </a:xfrm>
          <a:prstGeom prst="rect">
            <a:avLst/>
          </a:prstGeom>
        </p:spPr>
        <p:txBody>
          <a:bodyPr vert="horz" wrap="square" lIns="0" tIns="221614" rIns="0" bIns="0" rtlCol="0" anchor="ctr">
            <a:spAutoFit/>
          </a:bodyPr>
          <a:lstStyle/>
          <a:p>
            <a:pPr marL="1430020">
              <a:lnSpc>
                <a:spcPct val="100000"/>
              </a:lnSpc>
              <a:spcBef>
                <a:spcPts val="105"/>
              </a:spcBef>
            </a:pPr>
            <a:r>
              <a:rPr spc="-330" dirty="0"/>
              <a:t>Kinerja</a:t>
            </a:r>
            <a:r>
              <a:rPr spc="-520" dirty="0"/>
              <a:t> </a:t>
            </a:r>
            <a:r>
              <a:rPr spc="-320" dirty="0"/>
              <a:t>Sosial</a:t>
            </a:r>
            <a:r>
              <a:rPr spc="-530" dirty="0"/>
              <a:t> </a:t>
            </a:r>
            <a:r>
              <a:rPr spc="-465" dirty="0"/>
              <a:t>Perusahaan</a:t>
            </a:r>
          </a:p>
        </p:txBody>
      </p:sp>
      <p:sp>
        <p:nvSpPr>
          <p:cNvPr id="20" name="object 20"/>
          <p:cNvSpPr txBox="1"/>
          <p:nvPr/>
        </p:nvSpPr>
        <p:spPr>
          <a:xfrm>
            <a:off x="2631439" y="1932559"/>
            <a:ext cx="6564630" cy="305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347345">
              <a:spcBef>
                <a:spcPts val="105"/>
              </a:spcBef>
            </a:pPr>
            <a:r>
              <a:rPr sz="3200" spc="-260" dirty="0">
                <a:latin typeface="Microsoft Sans Serif"/>
                <a:cs typeface="Microsoft Sans Serif"/>
              </a:rPr>
              <a:t>Adalah</a:t>
            </a:r>
            <a:r>
              <a:rPr sz="3200" spc="-430" dirty="0">
                <a:latin typeface="Microsoft Sans Serif"/>
                <a:cs typeface="Microsoft Sans Serif"/>
              </a:rPr>
              <a:t> </a:t>
            </a:r>
            <a:r>
              <a:rPr sz="3200" spc="-330" dirty="0">
                <a:latin typeface="Microsoft Sans Serif"/>
                <a:cs typeface="Microsoft Sans Serif"/>
              </a:rPr>
              <a:t>kemampuan</a:t>
            </a:r>
            <a:r>
              <a:rPr sz="3200" spc="-480" dirty="0">
                <a:latin typeface="Microsoft Sans Serif"/>
                <a:cs typeface="Microsoft Sans Serif"/>
              </a:rPr>
              <a:t> </a:t>
            </a:r>
            <a:r>
              <a:rPr sz="3200" spc="-285" dirty="0">
                <a:latin typeface="Microsoft Sans Serif"/>
                <a:cs typeface="Microsoft Sans Serif"/>
              </a:rPr>
              <a:t>perusahaan</a:t>
            </a:r>
            <a:r>
              <a:rPr sz="3200" spc="-440" dirty="0">
                <a:latin typeface="Microsoft Sans Serif"/>
                <a:cs typeface="Microsoft Sans Serif"/>
              </a:rPr>
              <a:t> </a:t>
            </a:r>
            <a:r>
              <a:rPr sz="3200" spc="-10" dirty="0">
                <a:latin typeface="Microsoft Sans Serif"/>
                <a:cs typeface="Microsoft Sans Serif"/>
              </a:rPr>
              <a:t>untuk </a:t>
            </a:r>
            <a:r>
              <a:rPr sz="3200" spc="-280" dirty="0">
                <a:latin typeface="Microsoft Sans Serif"/>
                <a:cs typeface="Microsoft Sans Serif"/>
              </a:rPr>
              <a:t>menghasilkan</a:t>
            </a:r>
            <a:r>
              <a:rPr sz="3200" spc="-505" dirty="0">
                <a:latin typeface="Microsoft Sans Serif"/>
                <a:cs typeface="Microsoft Sans Serif"/>
              </a:rPr>
              <a:t> </a:t>
            </a:r>
            <a:r>
              <a:rPr sz="3200" spc="-229" dirty="0">
                <a:latin typeface="Microsoft Sans Serif"/>
                <a:cs typeface="Microsoft Sans Serif"/>
              </a:rPr>
              <a:t>karya</a:t>
            </a:r>
            <a:r>
              <a:rPr sz="3200" spc="-459" dirty="0">
                <a:latin typeface="Microsoft Sans Serif"/>
                <a:cs typeface="Microsoft Sans Serif"/>
              </a:rPr>
              <a:t> </a:t>
            </a:r>
            <a:r>
              <a:rPr sz="3200" spc="-295" dirty="0">
                <a:latin typeface="Microsoft Sans Serif"/>
                <a:cs typeface="Microsoft Sans Serif"/>
              </a:rPr>
              <a:t>amal</a:t>
            </a:r>
            <a:r>
              <a:rPr sz="3200" spc="-229" dirty="0">
                <a:latin typeface="Microsoft Sans Serif"/>
                <a:cs typeface="Microsoft Sans Serif"/>
              </a:rPr>
              <a:t> </a:t>
            </a:r>
            <a:r>
              <a:rPr sz="3200" spc="-220" dirty="0">
                <a:latin typeface="Microsoft Sans Serif"/>
                <a:cs typeface="Microsoft Sans Serif"/>
              </a:rPr>
              <a:t>atau</a:t>
            </a:r>
            <a:r>
              <a:rPr sz="3200" spc="-440" dirty="0">
                <a:latin typeface="Microsoft Sans Serif"/>
                <a:cs typeface="Microsoft Sans Serif"/>
              </a:rPr>
              <a:t> </a:t>
            </a:r>
            <a:r>
              <a:rPr sz="3200" spc="-240" dirty="0">
                <a:latin typeface="Microsoft Sans Serif"/>
                <a:cs typeface="Microsoft Sans Serif"/>
              </a:rPr>
              <a:t>sosial</a:t>
            </a:r>
            <a:r>
              <a:rPr sz="3200" spc="-290" dirty="0">
                <a:latin typeface="Microsoft Sans Serif"/>
                <a:cs typeface="Microsoft Sans Serif"/>
              </a:rPr>
              <a:t> </a:t>
            </a:r>
            <a:r>
              <a:rPr sz="3200" spc="-135" dirty="0">
                <a:latin typeface="Microsoft Sans Serif"/>
                <a:cs typeface="Microsoft Sans Serif"/>
              </a:rPr>
              <a:t>bagi </a:t>
            </a:r>
            <a:r>
              <a:rPr sz="3200" spc="-290" dirty="0">
                <a:latin typeface="Microsoft Sans Serif"/>
                <a:cs typeface="Microsoft Sans Serif"/>
              </a:rPr>
              <a:t>masyakat</a:t>
            </a:r>
            <a:endParaRPr sz="3200">
              <a:latin typeface="Microsoft Sans Serif"/>
              <a:cs typeface="Microsoft Sans Serif"/>
            </a:endParaRPr>
          </a:p>
          <a:p>
            <a:pPr marL="12700" marR="5080">
              <a:spcBef>
                <a:spcPts val="790"/>
              </a:spcBef>
            </a:pPr>
            <a:r>
              <a:rPr sz="3200" spc="-245" dirty="0">
                <a:latin typeface="Microsoft Sans Serif"/>
                <a:cs typeface="Microsoft Sans Serif"/>
              </a:rPr>
              <a:t>Kinerja</a:t>
            </a:r>
            <a:r>
              <a:rPr sz="3200" spc="-330" dirty="0">
                <a:latin typeface="Microsoft Sans Serif"/>
                <a:cs typeface="Microsoft Sans Serif"/>
              </a:rPr>
              <a:t> </a:t>
            </a:r>
            <a:r>
              <a:rPr sz="3200" spc="-240" dirty="0">
                <a:latin typeface="Microsoft Sans Serif"/>
                <a:cs typeface="Microsoft Sans Serif"/>
              </a:rPr>
              <a:t>sosial</a:t>
            </a:r>
            <a:r>
              <a:rPr sz="3200" spc="-275" dirty="0">
                <a:latin typeface="Microsoft Sans Serif"/>
                <a:cs typeface="Microsoft Sans Serif"/>
              </a:rPr>
              <a:t> </a:t>
            </a:r>
            <a:r>
              <a:rPr sz="3200" spc="-285" dirty="0">
                <a:latin typeface="Microsoft Sans Serif"/>
                <a:cs typeface="Microsoft Sans Serif"/>
              </a:rPr>
              <a:t>perusahaan</a:t>
            </a:r>
            <a:r>
              <a:rPr sz="3200" spc="-450" dirty="0">
                <a:latin typeface="Microsoft Sans Serif"/>
                <a:cs typeface="Microsoft Sans Serif"/>
              </a:rPr>
              <a:t> </a:t>
            </a:r>
            <a:r>
              <a:rPr sz="3200" spc="-204" dirty="0">
                <a:latin typeface="Microsoft Sans Serif"/>
                <a:cs typeface="Microsoft Sans Serif"/>
              </a:rPr>
              <a:t>tidak</a:t>
            </a:r>
            <a:r>
              <a:rPr sz="3200" spc="-400" dirty="0">
                <a:latin typeface="Microsoft Sans Serif"/>
                <a:cs typeface="Microsoft Sans Serif"/>
              </a:rPr>
              <a:t> </a:t>
            </a:r>
            <a:r>
              <a:rPr sz="3200" spc="-20" dirty="0">
                <a:latin typeface="Microsoft Sans Serif"/>
                <a:cs typeface="Microsoft Sans Serif"/>
              </a:rPr>
              <a:t>bisa </a:t>
            </a:r>
            <a:r>
              <a:rPr sz="3200" spc="-260" dirty="0">
                <a:latin typeface="Microsoft Sans Serif"/>
                <a:cs typeface="Microsoft Sans Serif"/>
              </a:rPr>
              <a:t>dikategorikan</a:t>
            </a:r>
            <a:r>
              <a:rPr sz="3200" spc="-409" dirty="0">
                <a:latin typeface="Microsoft Sans Serif"/>
                <a:cs typeface="Microsoft Sans Serif"/>
              </a:rPr>
              <a:t> </a:t>
            </a:r>
            <a:r>
              <a:rPr sz="3200" spc="-265" dirty="0">
                <a:latin typeface="Microsoft Sans Serif"/>
                <a:cs typeface="Microsoft Sans Serif"/>
              </a:rPr>
              <a:t>sebagai</a:t>
            </a:r>
            <a:r>
              <a:rPr sz="3200" spc="-395" dirty="0">
                <a:latin typeface="Microsoft Sans Serif"/>
                <a:cs typeface="Microsoft Sans Serif"/>
              </a:rPr>
              <a:t> </a:t>
            </a:r>
            <a:r>
              <a:rPr sz="3200" spc="-280" dirty="0">
                <a:latin typeface="Microsoft Sans Serif"/>
                <a:cs typeface="Microsoft Sans Serif"/>
              </a:rPr>
              <a:t>pelasanaan</a:t>
            </a:r>
            <a:r>
              <a:rPr sz="3200" spc="-465" dirty="0">
                <a:latin typeface="Microsoft Sans Serif"/>
                <a:cs typeface="Microsoft Sans Serif"/>
              </a:rPr>
              <a:t> </a:t>
            </a:r>
            <a:r>
              <a:rPr sz="3200" spc="-285" dirty="0">
                <a:latin typeface="Microsoft Sans Serif"/>
                <a:cs typeface="Microsoft Sans Serif"/>
              </a:rPr>
              <a:t>tanggung </a:t>
            </a:r>
            <a:r>
              <a:rPr sz="3200" spc="-254" dirty="0">
                <a:latin typeface="Microsoft Sans Serif"/>
                <a:cs typeface="Microsoft Sans Serif"/>
              </a:rPr>
              <a:t>jawab</a:t>
            </a:r>
            <a:r>
              <a:rPr sz="3200" spc="-459" dirty="0">
                <a:latin typeface="Microsoft Sans Serif"/>
                <a:cs typeface="Microsoft Sans Serif"/>
              </a:rPr>
              <a:t> </a:t>
            </a:r>
            <a:r>
              <a:rPr sz="3200" spc="-229" dirty="0">
                <a:latin typeface="Microsoft Sans Serif"/>
                <a:cs typeface="Microsoft Sans Serif"/>
              </a:rPr>
              <a:t>sosial</a:t>
            </a:r>
            <a:r>
              <a:rPr sz="3200" spc="-300" dirty="0">
                <a:latin typeface="Microsoft Sans Serif"/>
                <a:cs typeface="Microsoft Sans Serif"/>
              </a:rPr>
              <a:t> </a:t>
            </a:r>
            <a:r>
              <a:rPr sz="3200" spc="-315" dirty="0">
                <a:latin typeface="Microsoft Sans Serif"/>
                <a:cs typeface="Microsoft Sans Serif"/>
              </a:rPr>
              <a:t>perusahaan.</a:t>
            </a:r>
            <a:endParaRPr sz="3200">
              <a:latin typeface="Microsoft Sans Serif"/>
              <a:cs typeface="Microsoft Sans Serif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666986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21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524000" y="0"/>
            <a:ext cx="9144000" cy="6858000"/>
            <a:chOff x="0" y="0"/>
            <a:chExt cx="9144000" cy="6858000"/>
          </a:xfrm>
        </p:grpSpPr>
        <p:sp>
          <p:nvSpPr>
            <p:cNvPr id="3" name="object 3"/>
            <p:cNvSpPr/>
            <p:nvPr/>
          </p:nvSpPr>
          <p:spPr>
            <a:xfrm>
              <a:off x="0" y="478472"/>
              <a:ext cx="9144000" cy="1153795"/>
            </a:xfrm>
            <a:custGeom>
              <a:avLst/>
              <a:gdLst/>
              <a:ahLst/>
              <a:cxnLst/>
              <a:rect l="l" t="t" r="r" b="b"/>
              <a:pathLst>
                <a:path w="9144000" h="1153795">
                  <a:moveTo>
                    <a:pt x="9144000" y="0"/>
                  </a:moveTo>
                  <a:lnTo>
                    <a:pt x="0" y="0"/>
                  </a:lnTo>
                  <a:lnTo>
                    <a:pt x="0" y="1153350"/>
                  </a:lnTo>
                  <a:lnTo>
                    <a:pt x="9144000" y="115335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C050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776983" cy="685799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5636" y="710183"/>
              <a:ext cx="1498091" cy="475488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1848611" y="51815"/>
              <a:ext cx="6136005" cy="652145"/>
            </a:xfrm>
            <a:custGeom>
              <a:avLst/>
              <a:gdLst/>
              <a:ahLst/>
              <a:cxnLst/>
              <a:rect l="l" t="t" r="r" b="b"/>
              <a:pathLst>
                <a:path w="6136005" h="652145">
                  <a:moveTo>
                    <a:pt x="4967732" y="126"/>
                  </a:moveTo>
                  <a:lnTo>
                    <a:pt x="4890770" y="0"/>
                  </a:lnTo>
                  <a:lnTo>
                    <a:pt x="4814316" y="126"/>
                  </a:lnTo>
                  <a:lnTo>
                    <a:pt x="4738243" y="634"/>
                  </a:lnTo>
                  <a:lnTo>
                    <a:pt x="4662551" y="1397"/>
                  </a:lnTo>
                  <a:lnTo>
                    <a:pt x="4512691" y="3809"/>
                  </a:lnTo>
                  <a:lnTo>
                    <a:pt x="4438269" y="5460"/>
                  </a:lnTo>
                  <a:lnTo>
                    <a:pt x="4364482" y="7365"/>
                  </a:lnTo>
                  <a:lnTo>
                    <a:pt x="4290949" y="9525"/>
                  </a:lnTo>
                  <a:lnTo>
                    <a:pt x="4145534" y="14731"/>
                  </a:lnTo>
                  <a:lnTo>
                    <a:pt x="4073398" y="17652"/>
                  </a:lnTo>
                  <a:lnTo>
                    <a:pt x="4001897" y="20827"/>
                  </a:lnTo>
                  <a:lnTo>
                    <a:pt x="3860165" y="28066"/>
                  </a:lnTo>
                  <a:lnTo>
                    <a:pt x="3720338" y="36067"/>
                  </a:lnTo>
                  <a:lnTo>
                    <a:pt x="3582416" y="45084"/>
                  </a:lnTo>
                  <a:lnTo>
                    <a:pt x="3446526" y="54863"/>
                  </a:lnTo>
                  <a:lnTo>
                    <a:pt x="3312667" y="65404"/>
                  </a:lnTo>
                  <a:lnTo>
                    <a:pt x="3180841" y="76707"/>
                  </a:lnTo>
                  <a:lnTo>
                    <a:pt x="3051175" y="88645"/>
                  </a:lnTo>
                  <a:lnTo>
                    <a:pt x="2923540" y="101345"/>
                  </a:lnTo>
                  <a:lnTo>
                    <a:pt x="2798064" y="114553"/>
                  </a:lnTo>
                  <a:lnTo>
                    <a:pt x="2674874" y="128397"/>
                  </a:lnTo>
                  <a:lnTo>
                    <a:pt x="2553842" y="142748"/>
                  </a:lnTo>
                  <a:lnTo>
                    <a:pt x="2435098" y="157479"/>
                  </a:lnTo>
                  <a:lnTo>
                    <a:pt x="2318766" y="172719"/>
                  </a:lnTo>
                  <a:lnTo>
                    <a:pt x="2204592" y="188340"/>
                  </a:lnTo>
                  <a:lnTo>
                    <a:pt x="2092833" y="204342"/>
                  </a:lnTo>
                  <a:lnTo>
                    <a:pt x="1983486" y="220472"/>
                  </a:lnTo>
                  <a:lnTo>
                    <a:pt x="1876552" y="236981"/>
                  </a:lnTo>
                  <a:lnTo>
                    <a:pt x="1772158" y="253618"/>
                  </a:lnTo>
                  <a:lnTo>
                    <a:pt x="1670303" y="270509"/>
                  </a:lnTo>
                  <a:lnTo>
                    <a:pt x="1570863" y="287400"/>
                  </a:lnTo>
                  <a:lnTo>
                    <a:pt x="1426590" y="312800"/>
                  </a:lnTo>
                  <a:lnTo>
                    <a:pt x="1288288" y="338327"/>
                  </a:lnTo>
                  <a:lnTo>
                    <a:pt x="1155954" y="363600"/>
                  </a:lnTo>
                  <a:lnTo>
                    <a:pt x="1029715" y="388492"/>
                  </a:lnTo>
                  <a:lnTo>
                    <a:pt x="871219" y="421004"/>
                  </a:lnTo>
                  <a:lnTo>
                    <a:pt x="724026" y="452246"/>
                  </a:lnTo>
                  <a:lnTo>
                    <a:pt x="556513" y="489076"/>
                  </a:lnTo>
                  <a:lnTo>
                    <a:pt x="112649" y="590295"/>
                  </a:lnTo>
                  <a:lnTo>
                    <a:pt x="35940" y="606551"/>
                  </a:lnTo>
                  <a:lnTo>
                    <a:pt x="0" y="613282"/>
                  </a:lnTo>
                  <a:lnTo>
                    <a:pt x="33019" y="651763"/>
                  </a:lnTo>
                  <a:lnTo>
                    <a:pt x="90677" y="636650"/>
                  </a:lnTo>
                  <a:lnTo>
                    <a:pt x="211962" y="606043"/>
                  </a:lnTo>
                  <a:lnTo>
                    <a:pt x="340994" y="574547"/>
                  </a:lnTo>
                  <a:lnTo>
                    <a:pt x="477519" y="542543"/>
                  </a:lnTo>
                  <a:lnTo>
                    <a:pt x="621538" y="510158"/>
                  </a:lnTo>
                  <a:lnTo>
                    <a:pt x="772540" y="477519"/>
                  </a:lnTo>
                  <a:lnTo>
                    <a:pt x="890524" y="453008"/>
                  </a:lnTo>
                  <a:lnTo>
                    <a:pt x="1012189" y="428624"/>
                  </a:lnTo>
                  <a:lnTo>
                    <a:pt x="1137793" y="404240"/>
                  </a:lnTo>
                  <a:lnTo>
                    <a:pt x="1266952" y="380110"/>
                  </a:lnTo>
                  <a:lnTo>
                    <a:pt x="1399794" y="356234"/>
                  </a:lnTo>
                  <a:lnTo>
                    <a:pt x="1536064" y="332612"/>
                  </a:lnTo>
                  <a:lnTo>
                    <a:pt x="1675764" y="309371"/>
                  </a:lnTo>
                  <a:lnTo>
                    <a:pt x="1818893" y="286638"/>
                  </a:lnTo>
                  <a:lnTo>
                    <a:pt x="1965325" y="264540"/>
                  </a:lnTo>
                  <a:lnTo>
                    <a:pt x="2114804" y="242950"/>
                  </a:lnTo>
                  <a:lnTo>
                    <a:pt x="2267585" y="221995"/>
                  </a:lnTo>
                  <a:lnTo>
                    <a:pt x="2370963" y="208533"/>
                  </a:lnTo>
                  <a:lnTo>
                    <a:pt x="2475865" y="195325"/>
                  </a:lnTo>
                  <a:lnTo>
                    <a:pt x="2581910" y="182625"/>
                  </a:lnTo>
                  <a:lnTo>
                    <a:pt x="2689352" y="170179"/>
                  </a:lnTo>
                  <a:lnTo>
                    <a:pt x="2797937" y="158241"/>
                  </a:lnTo>
                  <a:lnTo>
                    <a:pt x="2907791" y="146684"/>
                  </a:lnTo>
                  <a:lnTo>
                    <a:pt x="3018916" y="135635"/>
                  </a:lnTo>
                  <a:lnTo>
                    <a:pt x="3131058" y="125094"/>
                  </a:lnTo>
                  <a:lnTo>
                    <a:pt x="3244468" y="114934"/>
                  </a:lnTo>
                  <a:lnTo>
                    <a:pt x="3359023" y="105409"/>
                  </a:lnTo>
                  <a:lnTo>
                    <a:pt x="3474592" y="96392"/>
                  </a:lnTo>
                  <a:lnTo>
                    <a:pt x="3591305" y="87883"/>
                  </a:lnTo>
                  <a:lnTo>
                    <a:pt x="3709162" y="80009"/>
                  </a:lnTo>
                  <a:lnTo>
                    <a:pt x="3827907" y="72770"/>
                  </a:lnTo>
                  <a:lnTo>
                    <a:pt x="3947795" y="66166"/>
                  </a:lnTo>
                  <a:lnTo>
                    <a:pt x="4068572" y="60198"/>
                  </a:lnTo>
                  <a:lnTo>
                    <a:pt x="4190365" y="54863"/>
                  </a:lnTo>
                  <a:lnTo>
                    <a:pt x="4313047" y="50291"/>
                  </a:lnTo>
                  <a:lnTo>
                    <a:pt x="4436745" y="46354"/>
                  </a:lnTo>
                  <a:lnTo>
                    <a:pt x="4561205" y="43179"/>
                  </a:lnTo>
                  <a:lnTo>
                    <a:pt x="4686554" y="40766"/>
                  </a:lnTo>
                  <a:lnTo>
                    <a:pt x="4812792" y="39115"/>
                  </a:lnTo>
                  <a:lnTo>
                    <a:pt x="4939919" y="38226"/>
                  </a:lnTo>
                  <a:lnTo>
                    <a:pt x="5067681" y="38226"/>
                  </a:lnTo>
                  <a:lnTo>
                    <a:pt x="5196332" y="39115"/>
                  </a:lnTo>
                  <a:lnTo>
                    <a:pt x="5325745" y="40766"/>
                  </a:lnTo>
                  <a:lnTo>
                    <a:pt x="5455793" y="43306"/>
                  </a:lnTo>
                  <a:lnTo>
                    <a:pt x="5586603" y="46735"/>
                  </a:lnTo>
                  <a:lnTo>
                    <a:pt x="5663692" y="51815"/>
                  </a:lnTo>
                  <a:lnTo>
                    <a:pt x="5733161" y="57911"/>
                  </a:lnTo>
                  <a:lnTo>
                    <a:pt x="5795518" y="65150"/>
                  </a:lnTo>
                  <a:lnTo>
                    <a:pt x="5850763" y="73405"/>
                  </a:lnTo>
                  <a:lnTo>
                    <a:pt x="5899531" y="82550"/>
                  </a:lnTo>
                  <a:lnTo>
                    <a:pt x="5941821" y="92455"/>
                  </a:lnTo>
                  <a:lnTo>
                    <a:pt x="6008623" y="114680"/>
                  </a:lnTo>
                  <a:lnTo>
                    <a:pt x="6053709" y="139445"/>
                  </a:lnTo>
                  <a:lnTo>
                    <a:pt x="6085840" y="179958"/>
                  </a:lnTo>
                  <a:lnTo>
                    <a:pt x="6088380" y="194182"/>
                  </a:lnTo>
                  <a:lnTo>
                    <a:pt x="6087237" y="208533"/>
                  </a:lnTo>
                  <a:lnTo>
                    <a:pt x="6065266" y="252094"/>
                  </a:lnTo>
                  <a:lnTo>
                    <a:pt x="6038088" y="280924"/>
                  </a:lnTo>
                  <a:lnTo>
                    <a:pt x="6003797" y="308736"/>
                  </a:lnTo>
                  <a:lnTo>
                    <a:pt x="5964809" y="335279"/>
                  </a:lnTo>
                  <a:lnTo>
                    <a:pt x="5923534" y="359663"/>
                  </a:lnTo>
                  <a:lnTo>
                    <a:pt x="5882513" y="381380"/>
                  </a:lnTo>
                  <a:lnTo>
                    <a:pt x="5844032" y="400049"/>
                  </a:lnTo>
                  <a:lnTo>
                    <a:pt x="5796534" y="420750"/>
                  </a:lnTo>
                  <a:lnTo>
                    <a:pt x="5775070" y="429005"/>
                  </a:lnTo>
                  <a:lnTo>
                    <a:pt x="5808471" y="426846"/>
                  </a:lnTo>
                  <a:lnTo>
                    <a:pt x="5876924" y="423417"/>
                  </a:lnTo>
                  <a:lnTo>
                    <a:pt x="5916930" y="405383"/>
                  </a:lnTo>
                  <a:lnTo>
                    <a:pt x="5951093" y="386841"/>
                  </a:lnTo>
                  <a:lnTo>
                    <a:pt x="5988431" y="364108"/>
                  </a:lnTo>
                  <a:lnTo>
                    <a:pt x="6026277" y="337819"/>
                  </a:lnTo>
                  <a:lnTo>
                    <a:pt x="6062218" y="308609"/>
                  </a:lnTo>
                  <a:lnTo>
                    <a:pt x="6093587" y="277494"/>
                  </a:lnTo>
                  <a:lnTo>
                    <a:pt x="6117844" y="244855"/>
                  </a:lnTo>
                  <a:lnTo>
                    <a:pt x="6135496" y="195199"/>
                  </a:lnTo>
                  <a:lnTo>
                    <a:pt x="6135116" y="178688"/>
                  </a:lnTo>
                  <a:lnTo>
                    <a:pt x="6110351" y="131063"/>
                  </a:lnTo>
                  <a:lnTo>
                    <a:pt x="6071362" y="101473"/>
                  </a:lnTo>
                  <a:lnTo>
                    <a:pt x="6011164" y="74802"/>
                  </a:lnTo>
                  <a:lnTo>
                    <a:pt x="5972302" y="62610"/>
                  </a:lnTo>
                  <a:lnTo>
                    <a:pt x="5927344" y="51434"/>
                  </a:lnTo>
                  <a:lnTo>
                    <a:pt x="5875782" y="41275"/>
                  </a:lnTo>
                  <a:lnTo>
                    <a:pt x="5817362" y="32384"/>
                  </a:lnTo>
                  <a:lnTo>
                    <a:pt x="5751703" y="24637"/>
                  </a:lnTo>
                  <a:lnTo>
                    <a:pt x="5678551" y="18160"/>
                  </a:lnTo>
                  <a:lnTo>
                    <a:pt x="5597652" y="13207"/>
                  </a:lnTo>
                  <a:lnTo>
                    <a:pt x="5517515" y="10286"/>
                  </a:lnTo>
                  <a:lnTo>
                    <a:pt x="5358384" y="5714"/>
                  </a:lnTo>
                  <a:lnTo>
                    <a:pt x="5279517" y="3936"/>
                  </a:lnTo>
                  <a:lnTo>
                    <a:pt x="5122798" y="1397"/>
                  </a:lnTo>
                  <a:lnTo>
                    <a:pt x="4967732" y="126"/>
                  </a:lnTo>
                  <a:close/>
                </a:path>
              </a:pathLst>
            </a:custGeom>
            <a:solidFill>
              <a:srgbClr val="ECEB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584960" y="530859"/>
              <a:ext cx="304800" cy="292100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37360" y="605281"/>
              <a:ext cx="74675" cy="6985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32204" y="562609"/>
              <a:ext cx="74675" cy="6985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32204" y="647954"/>
              <a:ext cx="74675" cy="6985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703832" y="676909"/>
              <a:ext cx="74675" cy="6985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798320" y="666241"/>
              <a:ext cx="74675" cy="6985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722120" y="737869"/>
              <a:ext cx="74675" cy="6985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632204" y="724154"/>
              <a:ext cx="74675" cy="6985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17548" y="529081"/>
              <a:ext cx="74675" cy="6985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676655" y="1880615"/>
              <a:ext cx="1112520" cy="4977130"/>
            </a:xfrm>
            <a:custGeom>
              <a:avLst/>
              <a:gdLst/>
              <a:ahLst/>
              <a:cxnLst/>
              <a:rect l="l" t="t" r="r" b="b"/>
              <a:pathLst>
                <a:path w="1112520" h="4977130">
                  <a:moveTo>
                    <a:pt x="1112202" y="0"/>
                  </a:moveTo>
                  <a:lnTo>
                    <a:pt x="0" y="0"/>
                  </a:lnTo>
                  <a:lnTo>
                    <a:pt x="0" y="4977130"/>
                  </a:lnTo>
                  <a:lnTo>
                    <a:pt x="1112202" y="4977130"/>
                  </a:lnTo>
                  <a:lnTo>
                    <a:pt x="1112202" y="0"/>
                  </a:lnTo>
                  <a:close/>
                </a:path>
              </a:pathLst>
            </a:custGeom>
            <a:solidFill>
              <a:srgbClr val="FFFFFF">
                <a:alpha val="5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777240" y="2138172"/>
              <a:ext cx="255650" cy="284988"/>
            </a:xfrm>
            <a:prstGeom prst="rect">
              <a:avLst/>
            </a:prstGeom>
          </p:spPr>
        </p:pic>
      </p:grpSp>
      <p:sp>
        <p:nvSpPr>
          <p:cNvPr id="18" name="object 18"/>
          <p:cNvSpPr txBox="1"/>
          <p:nvPr/>
        </p:nvSpPr>
        <p:spPr>
          <a:xfrm>
            <a:off x="2468067" y="571577"/>
            <a:ext cx="7360920" cy="8794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178560" marR="5080" indent="-1166495">
              <a:spcBef>
                <a:spcPts val="95"/>
              </a:spcBef>
            </a:pPr>
            <a:r>
              <a:rPr sz="2800" b="1" spc="-275" dirty="0">
                <a:solidFill>
                  <a:srgbClr val="1F477B"/>
                </a:solidFill>
                <a:latin typeface="Arial"/>
                <a:cs typeface="Arial"/>
              </a:rPr>
              <a:t>Perbedaan</a:t>
            </a:r>
            <a:r>
              <a:rPr sz="2800" b="1" spc="-390" dirty="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sz="2800" b="1" spc="-235" dirty="0">
                <a:solidFill>
                  <a:srgbClr val="1F477B"/>
                </a:solidFill>
                <a:latin typeface="Arial"/>
                <a:cs typeface="Arial"/>
              </a:rPr>
              <a:t>antara</a:t>
            </a:r>
            <a:r>
              <a:rPr sz="2800" b="1" spc="-390" dirty="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sz="2800" b="1" spc="-229" dirty="0">
                <a:solidFill>
                  <a:srgbClr val="1F477B"/>
                </a:solidFill>
                <a:latin typeface="Arial"/>
                <a:cs typeface="Arial"/>
              </a:rPr>
              <a:t>Kinerja</a:t>
            </a:r>
            <a:r>
              <a:rPr sz="2800" b="1" spc="-375" dirty="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sz="2800" b="1" spc="-245" dirty="0">
                <a:solidFill>
                  <a:srgbClr val="1F477B"/>
                </a:solidFill>
                <a:latin typeface="Arial"/>
                <a:cs typeface="Arial"/>
              </a:rPr>
              <a:t>Sosial</a:t>
            </a:r>
            <a:r>
              <a:rPr sz="2800" b="1" spc="-229" dirty="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sz="2800" b="1" spc="-290" dirty="0">
                <a:solidFill>
                  <a:srgbClr val="1F477B"/>
                </a:solidFill>
                <a:latin typeface="Arial"/>
                <a:cs typeface="Arial"/>
              </a:rPr>
              <a:t>Perusahaan</a:t>
            </a:r>
            <a:r>
              <a:rPr sz="2800" b="1" spc="700" dirty="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sz="2800" b="1" spc="-240" dirty="0">
                <a:solidFill>
                  <a:srgbClr val="1F477B"/>
                </a:solidFill>
                <a:latin typeface="Arial"/>
                <a:cs typeface="Arial"/>
              </a:rPr>
              <a:t>dengan</a:t>
            </a:r>
            <a:r>
              <a:rPr sz="2800" b="1" spc="75" dirty="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sz="2800" b="1" spc="-535" dirty="0">
                <a:solidFill>
                  <a:srgbClr val="1F477B"/>
                </a:solidFill>
                <a:latin typeface="Arial"/>
                <a:cs typeface="Arial"/>
              </a:rPr>
              <a:t>T</a:t>
            </a:r>
            <a:r>
              <a:rPr sz="2800" b="1" spc="-315" dirty="0">
                <a:solidFill>
                  <a:srgbClr val="1F477B"/>
                </a:solidFill>
                <a:latin typeface="Arial"/>
                <a:cs typeface="Arial"/>
              </a:rPr>
              <a:t>a</a:t>
            </a:r>
            <a:r>
              <a:rPr sz="2800" b="1" spc="-325" dirty="0">
                <a:solidFill>
                  <a:srgbClr val="1F477B"/>
                </a:solidFill>
                <a:latin typeface="Arial"/>
                <a:cs typeface="Arial"/>
              </a:rPr>
              <a:t>ngg</a:t>
            </a:r>
            <a:r>
              <a:rPr sz="2800" b="1" spc="-340" dirty="0">
                <a:solidFill>
                  <a:srgbClr val="1F477B"/>
                </a:solidFill>
                <a:latin typeface="Arial"/>
                <a:cs typeface="Arial"/>
              </a:rPr>
              <a:t>un</a:t>
            </a:r>
            <a:r>
              <a:rPr sz="2800" b="1" spc="-15" dirty="0">
                <a:solidFill>
                  <a:srgbClr val="1F477B"/>
                </a:solidFill>
                <a:latin typeface="Arial"/>
                <a:cs typeface="Arial"/>
              </a:rPr>
              <a:t>g</a:t>
            </a:r>
            <a:r>
              <a:rPr sz="2800" b="1" spc="-445" dirty="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sz="2800" b="1" spc="-240" dirty="0">
                <a:solidFill>
                  <a:srgbClr val="1F477B"/>
                </a:solidFill>
                <a:latin typeface="Arial"/>
                <a:cs typeface="Arial"/>
              </a:rPr>
              <a:t>jawab</a:t>
            </a:r>
            <a:r>
              <a:rPr sz="2800" b="1" spc="-440" dirty="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sz="2800" b="1" spc="-240" dirty="0">
                <a:solidFill>
                  <a:srgbClr val="1F477B"/>
                </a:solidFill>
                <a:latin typeface="Arial"/>
                <a:cs typeface="Arial"/>
              </a:rPr>
              <a:t>Sosial</a:t>
            </a:r>
            <a:r>
              <a:rPr sz="2800" b="1" spc="-270" dirty="0">
                <a:solidFill>
                  <a:srgbClr val="1F477B"/>
                </a:solidFill>
                <a:latin typeface="Arial"/>
                <a:cs typeface="Arial"/>
              </a:rPr>
              <a:t> </a:t>
            </a:r>
            <a:r>
              <a:rPr sz="2800" b="1" spc="-285" dirty="0">
                <a:solidFill>
                  <a:srgbClr val="1F477B"/>
                </a:solidFill>
                <a:latin typeface="Arial"/>
                <a:cs typeface="Arial"/>
              </a:rPr>
              <a:t>Perusahaan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2631440" y="1997457"/>
            <a:ext cx="812165" cy="513715"/>
          </a:xfrm>
          <a:prstGeom prst="rect">
            <a:avLst/>
          </a:prstGeom>
        </p:spPr>
        <p:txBody>
          <a:bodyPr vert="horz" wrap="square" lIns="0" tIns="13335" rIns="0" bIns="0" rtlCol="0" anchor="ctr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spc="-360" dirty="0">
                <a:solidFill>
                  <a:srgbClr val="000000"/>
                </a:solidFill>
              </a:rPr>
              <a:t>KSP:</a:t>
            </a:r>
            <a:endParaRPr sz="3200"/>
          </a:p>
        </p:txBody>
      </p:sp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2301240" y="3747515"/>
            <a:ext cx="255650" cy="284988"/>
          </a:xfrm>
          <a:prstGeom prst="rect">
            <a:avLst/>
          </a:prstGeom>
        </p:spPr>
      </p:pic>
      <p:sp>
        <p:nvSpPr>
          <p:cNvPr id="21" name="object 21"/>
          <p:cNvSpPr txBox="1"/>
          <p:nvPr/>
        </p:nvSpPr>
        <p:spPr>
          <a:xfrm>
            <a:off x="2631439" y="2482555"/>
            <a:ext cx="6769734" cy="310578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412750" indent="-285750">
              <a:spcBef>
                <a:spcPts val="800"/>
              </a:spcBef>
              <a:buFont typeface="Tahoma"/>
              <a:buChar char="–"/>
              <a:tabLst>
                <a:tab pos="412750" algn="l"/>
              </a:tabLst>
            </a:pPr>
            <a:r>
              <a:rPr sz="2800" spc="-225" dirty="0">
                <a:latin typeface="Microsoft Sans Serif"/>
                <a:cs typeface="Microsoft Sans Serif"/>
              </a:rPr>
              <a:t>Tidak</a:t>
            </a:r>
            <a:r>
              <a:rPr sz="2800" spc="-325" dirty="0">
                <a:latin typeface="Microsoft Sans Serif"/>
                <a:cs typeface="Microsoft Sans Serif"/>
              </a:rPr>
              <a:t> </a:t>
            </a:r>
            <a:r>
              <a:rPr sz="2800" spc="-229" dirty="0">
                <a:latin typeface="Microsoft Sans Serif"/>
                <a:cs typeface="Microsoft Sans Serif"/>
              </a:rPr>
              <a:t>secara</a:t>
            </a:r>
            <a:r>
              <a:rPr sz="2800" spc="-370" dirty="0">
                <a:latin typeface="Microsoft Sans Serif"/>
                <a:cs typeface="Microsoft Sans Serif"/>
              </a:rPr>
              <a:t> </a:t>
            </a:r>
            <a:r>
              <a:rPr sz="2800" spc="-245" dirty="0">
                <a:latin typeface="Microsoft Sans Serif"/>
                <a:cs typeface="Microsoft Sans Serif"/>
              </a:rPr>
              <a:t>langsung</a:t>
            </a:r>
            <a:r>
              <a:rPr sz="2800" spc="-355" dirty="0">
                <a:latin typeface="Microsoft Sans Serif"/>
                <a:cs typeface="Microsoft Sans Serif"/>
              </a:rPr>
              <a:t> </a:t>
            </a:r>
            <a:r>
              <a:rPr sz="2800" spc="-260" dirty="0">
                <a:latin typeface="Microsoft Sans Serif"/>
                <a:cs typeface="Microsoft Sans Serif"/>
              </a:rPr>
              <a:t>mencari</a:t>
            </a:r>
            <a:r>
              <a:rPr sz="2800" spc="-185" dirty="0">
                <a:latin typeface="Microsoft Sans Serif"/>
                <a:cs typeface="Microsoft Sans Serif"/>
              </a:rPr>
              <a:t> </a:t>
            </a:r>
            <a:r>
              <a:rPr sz="2800" spc="-295" dirty="0">
                <a:latin typeface="Microsoft Sans Serif"/>
                <a:cs typeface="Microsoft Sans Serif"/>
              </a:rPr>
              <a:t>keuntungan</a:t>
            </a:r>
            <a:endParaRPr sz="2800">
              <a:latin typeface="Microsoft Sans Serif"/>
              <a:cs typeface="Microsoft Sans Serif"/>
            </a:endParaRPr>
          </a:p>
          <a:p>
            <a:pPr marL="412750" indent="-285750">
              <a:spcBef>
                <a:spcPts val="700"/>
              </a:spcBef>
              <a:buFont typeface="Tahoma"/>
              <a:buChar char="–"/>
              <a:tabLst>
                <a:tab pos="412750" algn="l"/>
              </a:tabLst>
            </a:pPr>
            <a:r>
              <a:rPr sz="2800" spc="-229" dirty="0">
                <a:latin typeface="Microsoft Sans Serif"/>
                <a:cs typeface="Microsoft Sans Serif"/>
              </a:rPr>
              <a:t>Ada</a:t>
            </a:r>
            <a:r>
              <a:rPr sz="2800" spc="-350" dirty="0">
                <a:latin typeface="Microsoft Sans Serif"/>
                <a:cs typeface="Microsoft Sans Serif"/>
              </a:rPr>
              <a:t> </a:t>
            </a:r>
            <a:r>
              <a:rPr sz="2800" spc="-235" dirty="0">
                <a:latin typeface="Microsoft Sans Serif"/>
                <a:cs typeface="Microsoft Sans Serif"/>
              </a:rPr>
              <a:t>kaitannya</a:t>
            </a:r>
            <a:r>
              <a:rPr sz="2800" spc="-335" dirty="0">
                <a:latin typeface="Microsoft Sans Serif"/>
                <a:cs typeface="Microsoft Sans Serif"/>
              </a:rPr>
              <a:t> </a:t>
            </a:r>
            <a:r>
              <a:rPr sz="2800" spc="-254" dirty="0">
                <a:latin typeface="Microsoft Sans Serif"/>
                <a:cs typeface="Microsoft Sans Serif"/>
              </a:rPr>
              <a:t>dengan</a:t>
            </a:r>
            <a:r>
              <a:rPr sz="2800" spc="-335" dirty="0">
                <a:latin typeface="Microsoft Sans Serif"/>
                <a:cs typeface="Microsoft Sans Serif"/>
              </a:rPr>
              <a:t> </a:t>
            </a:r>
            <a:r>
              <a:rPr sz="2800" spc="-345" dirty="0">
                <a:latin typeface="Microsoft Sans Serif"/>
                <a:cs typeface="Microsoft Sans Serif"/>
              </a:rPr>
              <a:t>TJEP</a:t>
            </a:r>
            <a:endParaRPr sz="2800">
              <a:latin typeface="Microsoft Sans Serif"/>
              <a:cs typeface="Microsoft Sans Serif"/>
            </a:endParaRPr>
          </a:p>
          <a:p>
            <a:pPr marL="12700">
              <a:spcBef>
                <a:spcPts val="800"/>
              </a:spcBef>
            </a:pPr>
            <a:r>
              <a:rPr sz="3200" spc="-265" dirty="0">
                <a:latin typeface="Microsoft Sans Serif"/>
                <a:cs typeface="Microsoft Sans Serif"/>
              </a:rPr>
              <a:t>TJSP:</a:t>
            </a:r>
            <a:endParaRPr sz="3200">
              <a:latin typeface="Microsoft Sans Serif"/>
              <a:cs typeface="Microsoft Sans Serif"/>
            </a:endParaRPr>
          </a:p>
          <a:p>
            <a:pPr marL="412115" marR="5080" indent="-285750">
              <a:spcBef>
                <a:spcPts val="700"/>
              </a:spcBef>
              <a:buFont typeface="Tahoma"/>
              <a:buChar char="–"/>
              <a:tabLst>
                <a:tab pos="413384" algn="l"/>
              </a:tabLst>
            </a:pPr>
            <a:r>
              <a:rPr sz="2800" spc="-280" dirty="0">
                <a:latin typeface="Microsoft Sans Serif"/>
                <a:cs typeface="Microsoft Sans Serif"/>
              </a:rPr>
              <a:t>Menguntungkan</a:t>
            </a:r>
            <a:r>
              <a:rPr sz="2800" spc="-335" dirty="0">
                <a:latin typeface="Microsoft Sans Serif"/>
                <a:cs typeface="Microsoft Sans Serif"/>
              </a:rPr>
              <a:t> </a:t>
            </a:r>
            <a:r>
              <a:rPr sz="2800" spc="-204" dirty="0">
                <a:latin typeface="Microsoft Sans Serif"/>
                <a:cs typeface="Microsoft Sans Serif"/>
              </a:rPr>
              <a:t>atau</a:t>
            </a:r>
            <a:r>
              <a:rPr sz="2800" spc="-320" dirty="0">
                <a:latin typeface="Microsoft Sans Serif"/>
                <a:cs typeface="Microsoft Sans Serif"/>
              </a:rPr>
              <a:t> </a:t>
            </a:r>
            <a:r>
              <a:rPr sz="2800" spc="-200" dirty="0">
                <a:latin typeface="Microsoft Sans Serif"/>
                <a:cs typeface="Microsoft Sans Serif"/>
              </a:rPr>
              <a:t>tidak</a:t>
            </a:r>
            <a:r>
              <a:rPr sz="2800" spc="-265" dirty="0">
                <a:latin typeface="Microsoft Sans Serif"/>
                <a:cs typeface="Microsoft Sans Serif"/>
              </a:rPr>
              <a:t> </a:t>
            </a:r>
            <a:r>
              <a:rPr sz="2800" spc="-280" dirty="0">
                <a:latin typeface="Microsoft Sans Serif"/>
                <a:cs typeface="Microsoft Sans Serif"/>
              </a:rPr>
              <a:t>menguntungkan</a:t>
            </a:r>
            <a:r>
              <a:rPr sz="2800" spc="-315" dirty="0">
                <a:latin typeface="Microsoft Sans Serif"/>
                <a:cs typeface="Microsoft Sans Serif"/>
              </a:rPr>
              <a:t> </a:t>
            </a:r>
            <a:r>
              <a:rPr sz="2800" spc="-140" dirty="0">
                <a:latin typeface="Microsoft Sans Serif"/>
                <a:cs typeface="Microsoft Sans Serif"/>
              </a:rPr>
              <a:t>tetap 	</a:t>
            </a:r>
            <a:r>
              <a:rPr sz="2800" spc="-165" dirty="0">
                <a:latin typeface="Microsoft Sans Serif"/>
                <a:cs typeface="Microsoft Sans Serif"/>
              </a:rPr>
              <a:t>dilaksanakan</a:t>
            </a:r>
            <a:endParaRPr sz="2800">
              <a:latin typeface="Microsoft Sans Serif"/>
              <a:cs typeface="Microsoft Sans Serif"/>
            </a:endParaRPr>
          </a:p>
          <a:p>
            <a:pPr marL="412750" indent="-285750">
              <a:spcBef>
                <a:spcPts val="710"/>
              </a:spcBef>
              <a:buFont typeface="Tahoma"/>
              <a:buChar char="–"/>
              <a:tabLst>
                <a:tab pos="412750" algn="l"/>
              </a:tabLst>
            </a:pPr>
            <a:r>
              <a:rPr sz="2800" spc="-240" dirty="0">
                <a:latin typeface="Microsoft Sans Serif"/>
                <a:cs typeface="Microsoft Sans Serif"/>
              </a:rPr>
              <a:t>Terlepas</a:t>
            </a:r>
            <a:r>
              <a:rPr sz="2800" spc="-320" dirty="0">
                <a:latin typeface="Microsoft Sans Serif"/>
                <a:cs typeface="Microsoft Sans Serif"/>
              </a:rPr>
              <a:t> </a:t>
            </a:r>
            <a:r>
              <a:rPr sz="2800" spc="-204" dirty="0">
                <a:latin typeface="Microsoft Sans Serif"/>
                <a:cs typeface="Microsoft Sans Serif"/>
              </a:rPr>
              <a:t>dari</a:t>
            </a:r>
            <a:r>
              <a:rPr sz="2800" spc="-175" dirty="0">
                <a:latin typeface="Microsoft Sans Serif"/>
                <a:cs typeface="Microsoft Sans Serif"/>
              </a:rPr>
              <a:t> </a:t>
            </a:r>
            <a:r>
              <a:rPr sz="2800" spc="-345" dirty="0">
                <a:latin typeface="Microsoft Sans Serif"/>
                <a:cs typeface="Microsoft Sans Serif"/>
              </a:rPr>
              <a:t>TJEP</a:t>
            </a:r>
            <a:endParaRPr sz="2800">
              <a:latin typeface="Microsoft Sans Serif"/>
              <a:cs typeface="Microsoft Sans Serif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5171695" y="6289254"/>
            <a:ext cx="226504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675"/>
              </a:lnSpc>
            </a:pPr>
            <a:r>
              <a:rPr sz="1400" spc="-135" dirty="0">
                <a:latin typeface="Microsoft Sans Serif"/>
                <a:cs typeface="Microsoft Sans Serif"/>
              </a:rPr>
              <a:t>ETBIS-</a:t>
            </a:r>
            <a:r>
              <a:rPr sz="1400" spc="-200" dirty="0">
                <a:latin typeface="Microsoft Sans Serif"/>
                <a:cs typeface="Microsoft Sans Serif"/>
              </a:rPr>
              <a:t> </a:t>
            </a:r>
            <a:r>
              <a:rPr sz="1400" spc="-150" dirty="0">
                <a:latin typeface="Microsoft Sans Serif"/>
                <a:cs typeface="Microsoft Sans Serif"/>
              </a:rPr>
              <a:t>ANDRI</a:t>
            </a:r>
            <a:r>
              <a:rPr sz="1400" spc="-130" dirty="0">
                <a:latin typeface="Microsoft Sans Serif"/>
                <a:cs typeface="Microsoft Sans Serif"/>
              </a:rPr>
              <a:t> </a:t>
            </a:r>
            <a:r>
              <a:rPr sz="1400" spc="-160" dirty="0">
                <a:latin typeface="Microsoft Sans Serif"/>
                <a:cs typeface="Microsoft Sans Serif"/>
              </a:rPr>
              <a:t>HELMI</a:t>
            </a:r>
            <a:r>
              <a:rPr sz="1400" spc="-60" dirty="0">
                <a:latin typeface="Microsoft Sans Serif"/>
                <a:cs typeface="Microsoft Sans Serif"/>
              </a:rPr>
              <a:t> </a:t>
            </a:r>
            <a:r>
              <a:rPr sz="1400" spc="-120" dirty="0">
                <a:latin typeface="Microsoft Sans Serif"/>
                <a:cs typeface="Microsoft Sans Serif"/>
              </a:rPr>
              <a:t>M,</a:t>
            </a:r>
            <a:r>
              <a:rPr sz="1400" spc="-75" dirty="0">
                <a:latin typeface="Microsoft Sans Serif"/>
                <a:cs typeface="Microsoft Sans Serif"/>
              </a:rPr>
              <a:t> </a:t>
            </a:r>
            <a:r>
              <a:rPr sz="1400" spc="-105" dirty="0">
                <a:latin typeface="Microsoft Sans Serif"/>
                <a:cs typeface="Microsoft Sans Serif"/>
              </a:rPr>
              <a:t>SE.,</a:t>
            </a:r>
            <a:r>
              <a:rPr sz="1400" spc="-145" dirty="0">
                <a:latin typeface="Microsoft Sans Serif"/>
                <a:cs typeface="Microsoft Sans Serif"/>
              </a:rPr>
              <a:t> </a:t>
            </a:r>
            <a:r>
              <a:rPr sz="1400" spc="-125" dirty="0">
                <a:latin typeface="Microsoft Sans Serif"/>
                <a:cs typeface="Microsoft Sans Serif"/>
              </a:rPr>
              <a:t>MM</a:t>
            </a:r>
            <a:endParaRPr sz="1400">
              <a:latin typeface="Microsoft Sans Serif"/>
              <a:cs typeface="Microsoft Sans Serif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666986" y="6289254"/>
            <a:ext cx="290195" cy="2034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400" spc="-25" dirty="0">
                <a:latin typeface="Microsoft Sans Serif"/>
                <a:cs typeface="Microsoft Sans Serif"/>
              </a:rPr>
              <a:t>22</a:t>
            </a:r>
            <a:endParaRPr sz="1400">
              <a:latin typeface="Microsoft Sans Serif"/>
              <a:cs typeface="Microsoft Sans Serif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75C93-F950-45F6-8076-5B6184CFA7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38416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1158</Words>
  <Application>Microsoft Office PowerPoint</Application>
  <PresentationFormat>Widescreen</PresentationFormat>
  <Paragraphs>139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Arial MT</vt:lpstr>
      <vt:lpstr>Calibri</vt:lpstr>
      <vt:lpstr>Calibri Light</vt:lpstr>
      <vt:lpstr>Cambria</vt:lpstr>
      <vt:lpstr>Microsoft Sans Serif</vt:lpstr>
      <vt:lpstr>Tahoma</vt:lpstr>
      <vt:lpstr>Times New Roman</vt:lpstr>
      <vt:lpstr>Wingdings</vt:lpstr>
      <vt:lpstr>Office Theme</vt:lpstr>
      <vt:lpstr>Tanggung Jawab Sosial Perusahaan ( Corporate Social Responsibility</vt:lpstr>
      <vt:lpstr>Definisi CSR</vt:lpstr>
      <vt:lpstr>Pengertian CSR</vt:lpstr>
      <vt:lpstr>Piramida CSR</vt:lpstr>
      <vt:lpstr>Ruang Lingkup CSR</vt:lpstr>
      <vt:lpstr>Hubungan CSR dan GCG</vt:lpstr>
      <vt:lpstr>3.  Responsibility (Tanggung Jawab)</vt:lpstr>
      <vt:lpstr>Argumen yang menentang CSR</vt:lpstr>
      <vt:lpstr>Argumen yang mendukung CSR</vt:lpstr>
      <vt:lpstr>PowerPoint Presentation</vt:lpstr>
      <vt:lpstr>Tanggung Jawab Legal dan Tanggung jawab Moral Perusahaan</vt:lpstr>
      <vt:lpstr>PowerPoint Presentation</vt:lpstr>
      <vt:lpstr>TJSP pandangan Milton Friedman</vt:lpstr>
      <vt:lpstr>Kesimpulan TJSP menurut pandang an Milton Friedman</vt:lpstr>
      <vt:lpstr>Tanggung Jawab Ekonomis dan Tanggung jawab</vt:lpstr>
      <vt:lpstr>Cara Pelasanaan TJSP</vt:lpstr>
      <vt:lpstr>Pelaksanaan TJSP Secara Positif</vt:lpstr>
      <vt:lpstr>Pelaksanaan TJSP secara Negatif</vt:lpstr>
      <vt:lpstr>PowerPoint Presentation</vt:lpstr>
      <vt:lpstr>Perbuatan Supererogatoris</vt:lpstr>
      <vt:lpstr>Kinerja Sosial Perusahaan</vt:lpstr>
      <vt:lpstr>KSP: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2</cp:revision>
  <dcterms:created xsi:type="dcterms:W3CDTF">2026-10-09T07:40:58Z</dcterms:created>
  <dcterms:modified xsi:type="dcterms:W3CDTF">2026-10-09T07:42:08Z</dcterms:modified>
</cp:coreProperties>
</file>